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Corbel"/>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33F9BD-D5AC-48C1-97C8-8E26473E7D3A}">
  <a:tblStyle styleId="{E833F9BD-D5AC-48C1-97C8-8E26473E7D3A}" styleName="Table_0">
    <a:wholeTbl>
      <a:tcTxStyle b="off" i="off">
        <a:font>
          <a:latin typeface="Corbel"/>
          <a:ea typeface="Corbel"/>
          <a:cs typeface="Corbe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F3F7"/>
          </a:solidFill>
        </a:fill>
      </a:tcStyle>
    </a:wholeTbl>
    <a:band1H>
      <a:tcTxStyle/>
      <a:tcStyle>
        <a:fill>
          <a:solidFill>
            <a:srgbClr val="CDE6EE"/>
          </a:solidFill>
        </a:fill>
      </a:tcStyle>
    </a:band1H>
    <a:band2H>
      <a:tcTxStyle/>
    </a:band2H>
    <a:band1V>
      <a:tcTxStyle/>
      <a:tcStyle>
        <a:fill>
          <a:solidFill>
            <a:srgbClr val="CDE6EE"/>
          </a:solidFill>
        </a:fill>
      </a:tcStyle>
    </a:band1V>
    <a:band2V>
      <a:tcTxStyle/>
    </a:band2V>
    <a:lastCol>
      <a:tcTxStyle b="on" i="off">
        <a:font>
          <a:latin typeface="Corbel"/>
          <a:ea typeface="Corbel"/>
          <a:cs typeface="Corbel"/>
        </a:font>
        <a:schemeClr val="lt1"/>
      </a:tcTxStyle>
      <a:tcStyle>
        <a:fill>
          <a:solidFill>
            <a:schemeClr val="accent1"/>
          </a:solidFill>
        </a:fill>
      </a:tcStyle>
    </a:lastCol>
    <a:firstCol>
      <a:tcTxStyle b="on" i="off">
        <a:font>
          <a:latin typeface="Corbel"/>
          <a:ea typeface="Corbel"/>
          <a:cs typeface="Corbel"/>
        </a:font>
        <a:schemeClr val="lt1"/>
      </a:tcTxStyle>
      <a:tcStyle>
        <a:fill>
          <a:solidFill>
            <a:schemeClr val="accent1"/>
          </a:solidFill>
        </a:fill>
      </a:tcStyle>
    </a:firstCol>
    <a:lastRow>
      <a:tcTxStyle b="on" i="off">
        <a:font>
          <a:latin typeface="Corbel"/>
          <a:ea typeface="Corbel"/>
          <a:cs typeface="Corbe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rbel"/>
          <a:ea typeface="Corbel"/>
          <a:cs typeface="Corbe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9C7597C7-AF3A-4F44-BAE2-6A89903D4FE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0DCF0A-70C5-42D8-8A92-BA991F0EEF51}"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Corbel-bold.fntdata"/><Relationship Id="rId14" Type="http://schemas.openxmlformats.org/officeDocument/2006/relationships/slide" Target="slides/slide8.xml"/><Relationship Id="rId36" Type="http://schemas.openxmlformats.org/officeDocument/2006/relationships/font" Target="fonts/Corbel-regular.fntdata"/><Relationship Id="rId17" Type="http://schemas.openxmlformats.org/officeDocument/2006/relationships/slide" Target="slides/slide11.xml"/><Relationship Id="rId39" Type="http://schemas.openxmlformats.org/officeDocument/2006/relationships/font" Target="fonts/Corbel-boldItalic.fntdata"/><Relationship Id="rId16" Type="http://schemas.openxmlformats.org/officeDocument/2006/relationships/slide" Target="slides/slide10.xml"/><Relationship Id="rId38" Type="http://schemas.openxmlformats.org/officeDocument/2006/relationships/font" Target="fonts/Corbel-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9b8dd140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9b8dd14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f29839b075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f29839b0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782a1dd61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782a1dd612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817d3d747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817d3d7473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81532c59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81532c59f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782a1dd6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782a1dd61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817d3d747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817d3d7473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f37b9667fc26abe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f37b9667fc26ab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f37b9667fc26abe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f37b9667fc26abe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fe18cb3737e5d7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fe18cb3737e5d7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e18cb3737e5d7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fe18cb3737e5d79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2"/>
          <p:cNvSpPr/>
          <p:nvPr/>
        </p:nvSpPr>
        <p:spPr>
          <a:xfrm>
            <a:off x="0" y="761999"/>
            <a:ext cx="9141600" cy="533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270263" y="761999"/>
            <a:ext cx="2925300" cy="5334000"/>
          </a:xfrm>
          <a:prstGeom prst="rect">
            <a:avLst/>
          </a:prstGeom>
          <a:solidFill>
            <a:srgbClr val="C8C8C8">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1069848" y="1298448"/>
            <a:ext cx="7315200" cy="3255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FFFFF"/>
              </a:buClr>
              <a:buSzPts val="5900"/>
              <a:buFont typeface="Corbel"/>
              <a:buNone/>
              <a:defRPr sz="59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2"/>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200"/>
              </a:spcBef>
              <a:spcAft>
                <a:spcPts val="0"/>
              </a:spcAft>
              <a:buSzPts val="2200"/>
              <a:buNone/>
              <a:defRPr sz="2200" cap="none">
                <a:solidFill>
                  <a:srgbClr val="D7F0F6"/>
                </a:solidFill>
              </a:defRPr>
            </a:lvl1pPr>
            <a:lvl2pPr lvl="1" rtl="0" algn="ctr">
              <a:lnSpc>
                <a:spcPct val="90000"/>
              </a:lnSpc>
              <a:spcBef>
                <a:spcPts val="250"/>
              </a:spcBef>
              <a:spcAft>
                <a:spcPts val="0"/>
              </a:spcAft>
              <a:buSzPts val="2200"/>
              <a:buNone/>
              <a:defRPr sz="2200"/>
            </a:lvl2pPr>
            <a:lvl3pPr lvl="2" rtl="0" algn="ctr">
              <a:lnSpc>
                <a:spcPct val="90000"/>
              </a:lnSpc>
              <a:spcBef>
                <a:spcPts val="250"/>
              </a:spcBef>
              <a:spcAft>
                <a:spcPts val="0"/>
              </a:spcAft>
              <a:buSzPts val="2200"/>
              <a:buNone/>
              <a:defRPr sz="2200"/>
            </a:lvl3pPr>
            <a:lvl4pPr lvl="3" rtl="0" algn="ctr">
              <a:lnSpc>
                <a:spcPct val="90000"/>
              </a:lnSpc>
              <a:spcBef>
                <a:spcPts val="250"/>
              </a:spcBef>
              <a:spcAft>
                <a:spcPts val="0"/>
              </a:spcAft>
              <a:buSzPts val="2000"/>
              <a:buNone/>
              <a:defRPr sz="2000"/>
            </a:lvl4pPr>
            <a:lvl5pPr lvl="4" rtl="0" algn="ctr">
              <a:lnSpc>
                <a:spcPct val="90000"/>
              </a:lnSpc>
              <a:spcBef>
                <a:spcPts val="250"/>
              </a:spcBef>
              <a:spcAft>
                <a:spcPts val="0"/>
              </a:spcAft>
              <a:buSzPts val="2000"/>
              <a:buNone/>
              <a:defRPr sz="2000"/>
            </a:lvl5pPr>
            <a:lvl6pPr lvl="5" rtl="0" algn="ctr">
              <a:lnSpc>
                <a:spcPct val="90000"/>
              </a:lnSpc>
              <a:spcBef>
                <a:spcPts val="250"/>
              </a:spcBef>
              <a:spcAft>
                <a:spcPts val="0"/>
              </a:spcAft>
              <a:buSzPts val="2000"/>
              <a:buNone/>
              <a:defRPr sz="2000"/>
            </a:lvl6pPr>
            <a:lvl7pPr lvl="6" rtl="0" algn="ctr">
              <a:lnSpc>
                <a:spcPct val="90000"/>
              </a:lnSpc>
              <a:spcBef>
                <a:spcPts val="250"/>
              </a:spcBef>
              <a:spcAft>
                <a:spcPts val="0"/>
              </a:spcAft>
              <a:buSzPts val="2000"/>
              <a:buNone/>
              <a:defRPr sz="2000"/>
            </a:lvl7pPr>
            <a:lvl8pPr lvl="7" rtl="0" algn="ctr">
              <a:lnSpc>
                <a:spcPct val="90000"/>
              </a:lnSpc>
              <a:spcBef>
                <a:spcPts val="250"/>
              </a:spcBef>
              <a:spcAft>
                <a:spcPts val="0"/>
              </a:spcAft>
              <a:buSzPts val="2000"/>
              <a:buNone/>
              <a:defRPr sz="2000"/>
            </a:lvl8pPr>
            <a:lvl9pPr lvl="8" rtl="0" algn="ctr">
              <a:lnSpc>
                <a:spcPct val="90000"/>
              </a:lnSpc>
              <a:spcBef>
                <a:spcPts val="250"/>
              </a:spcBef>
              <a:spcAft>
                <a:spcPts val="250"/>
              </a:spcAft>
              <a:buSzPts val="2000"/>
              <a:buNone/>
              <a:defRPr sz="2000"/>
            </a:lvl9pPr>
          </a:lstStyle>
          <a:p/>
        </p:txBody>
      </p:sp>
      <p:sp>
        <p:nvSpPr>
          <p:cNvPr id="18" name="Google Shape;18;p2"/>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2"/>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2"/>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252919" y="1123837"/>
            <a:ext cx="29475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1"/>
          <p:cNvSpPr txBox="1"/>
          <p:nvPr>
            <p:ph idx="1" type="body"/>
          </p:nvPr>
        </p:nvSpPr>
        <p:spPr>
          <a:xfrm rot="5400000">
            <a:off x="4966518" y="-233142"/>
            <a:ext cx="5120700" cy="7315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200"/>
              </a:spcBef>
              <a:spcAft>
                <a:spcPts val="0"/>
              </a:spcAft>
              <a:buSzPts val="1800"/>
              <a:buChar char="●"/>
              <a:defRPr/>
            </a:lvl1pPr>
            <a:lvl2pPr indent="-342900" lvl="1" marL="914400" rtl="0" algn="l">
              <a:lnSpc>
                <a:spcPct val="90000"/>
              </a:lnSpc>
              <a:spcBef>
                <a:spcPts val="250"/>
              </a:spcBef>
              <a:spcAft>
                <a:spcPts val="0"/>
              </a:spcAft>
              <a:buSzPts val="1800"/>
              <a:buChar char="●"/>
              <a:defRPr/>
            </a:lvl2pPr>
            <a:lvl3pPr indent="-342900" lvl="2" marL="1371600" rtl="0" algn="l">
              <a:lnSpc>
                <a:spcPct val="90000"/>
              </a:lnSpc>
              <a:spcBef>
                <a:spcPts val="250"/>
              </a:spcBef>
              <a:spcAft>
                <a:spcPts val="0"/>
              </a:spcAft>
              <a:buSzPts val="1800"/>
              <a:buChar char="●"/>
              <a:defRPr/>
            </a:lvl3pPr>
            <a:lvl4pPr indent="-342900" lvl="3" marL="1828800" rtl="0" algn="l">
              <a:lnSpc>
                <a:spcPct val="90000"/>
              </a:lnSpc>
              <a:spcBef>
                <a:spcPts val="250"/>
              </a:spcBef>
              <a:spcAft>
                <a:spcPts val="0"/>
              </a:spcAft>
              <a:buSzPts val="1800"/>
              <a:buChar char="●"/>
              <a:defRPr/>
            </a:lvl4pPr>
            <a:lvl5pPr indent="-342900" lvl="4" marL="2286000" rtl="0" algn="l">
              <a:lnSpc>
                <a:spcPct val="90000"/>
              </a:lnSpc>
              <a:spcBef>
                <a:spcPts val="250"/>
              </a:spcBef>
              <a:spcAft>
                <a:spcPts val="0"/>
              </a:spcAft>
              <a:buSzPts val="1800"/>
              <a:buChar char="●"/>
              <a:defRPr/>
            </a:lvl5pPr>
            <a:lvl6pPr indent="-342900" lvl="5" marL="2743200" rtl="0" algn="l">
              <a:lnSpc>
                <a:spcPct val="90000"/>
              </a:lnSpc>
              <a:spcBef>
                <a:spcPts val="250"/>
              </a:spcBef>
              <a:spcAft>
                <a:spcPts val="0"/>
              </a:spcAft>
              <a:buSzPts val="1800"/>
              <a:buChar char="●"/>
              <a:defRPr/>
            </a:lvl6pPr>
            <a:lvl7pPr indent="-342900" lvl="6" marL="3200400" rtl="0" algn="l">
              <a:lnSpc>
                <a:spcPct val="90000"/>
              </a:lnSpc>
              <a:spcBef>
                <a:spcPts val="250"/>
              </a:spcBef>
              <a:spcAft>
                <a:spcPts val="0"/>
              </a:spcAft>
              <a:buSzPts val="1800"/>
              <a:buChar char="●"/>
              <a:defRPr/>
            </a:lvl7pPr>
            <a:lvl8pPr indent="-342900" lvl="7" marL="3657600" rtl="0" algn="l">
              <a:lnSpc>
                <a:spcPct val="90000"/>
              </a:lnSpc>
              <a:spcBef>
                <a:spcPts val="250"/>
              </a:spcBef>
              <a:spcAft>
                <a:spcPts val="0"/>
              </a:spcAft>
              <a:buSzPts val="1800"/>
              <a:buChar char="●"/>
              <a:defRPr/>
            </a:lvl8pPr>
            <a:lvl9pPr indent="-342900" lvl="8" marL="4114800" rtl="0" algn="l">
              <a:lnSpc>
                <a:spcPct val="90000"/>
              </a:lnSpc>
              <a:spcBef>
                <a:spcPts val="250"/>
              </a:spcBef>
              <a:spcAft>
                <a:spcPts val="250"/>
              </a:spcAft>
              <a:buSzPts val="1800"/>
              <a:buChar char="●"/>
              <a:defRPr/>
            </a:lvl9pPr>
          </a:lstStyle>
          <a:p/>
        </p:txBody>
      </p:sp>
      <p:sp>
        <p:nvSpPr>
          <p:cNvPr id="75" name="Google Shape;75;p11"/>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1"/>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1"/>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2"/>
          <p:cNvSpPr txBox="1"/>
          <p:nvPr>
            <p:ph idx="1" type="body"/>
          </p:nvPr>
        </p:nvSpPr>
        <p:spPr>
          <a:xfrm rot="5400000">
            <a:off x="4965162" y="-228570"/>
            <a:ext cx="5120700" cy="7315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200"/>
              </a:spcBef>
              <a:spcAft>
                <a:spcPts val="0"/>
              </a:spcAft>
              <a:buSzPts val="1800"/>
              <a:buChar char="●"/>
              <a:defRPr/>
            </a:lvl1pPr>
            <a:lvl2pPr indent="-342900" lvl="1" marL="914400" rtl="0" algn="l">
              <a:lnSpc>
                <a:spcPct val="90000"/>
              </a:lnSpc>
              <a:spcBef>
                <a:spcPts val="250"/>
              </a:spcBef>
              <a:spcAft>
                <a:spcPts val="0"/>
              </a:spcAft>
              <a:buSzPts val="1800"/>
              <a:buChar char="●"/>
              <a:defRPr/>
            </a:lvl2pPr>
            <a:lvl3pPr indent="-342900" lvl="2" marL="1371600" rtl="0" algn="l">
              <a:lnSpc>
                <a:spcPct val="90000"/>
              </a:lnSpc>
              <a:spcBef>
                <a:spcPts val="250"/>
              </a:spcBef>
              <a:spcAft>
                <a:spcPts val="0"/>
              </a:spcAft>
              <a:buSzPts val="1800"/>
              <a:buChar char="●"/>
              <a:defRPr/>
            </a:lvl3pPr>
            <a:lvl4pPr indent="-342900" lvl="3" marL="1828800" rtl="0" algn="l">
              <a:lnSpc>
                <a:spcPct val="90000"/>
              </a:lnSpc>
              <a:spcBef>
                <a:spcPts val="250"/>
              </a:spcBef>
              <a:spcAft>
                <a:spcPts val="0"/>
              </a:spcAft>
              <a:buSzPts val="1800"/>
              <a:buChar char="●"/>
              <a:defRPr/>
            </a:lvl4pPr>
            <a:lvl5pPr indent="-342900" lvl="4" marL="2286000" rtl="0" algn="l">
              <a:lnSpc>
                <a:spcPct val="90000"/>
              </a:lnSpc>
              <a:spcBef>
                <a:spcPts val="250"/>
              </a:spcBef>
              <a:spcAft>
                <a:spcPts val="0"/>
              </a:spcAft>
              <a:buSzPts val="1800"/>
              <a:buChar char="●"/>
              <a:defRPr/>
            </a:lvl5pPr>
            <a:lvl6pPr indent="-342900" lvl="5" marL="2743200" rtl="0" algn="l">
              <a:lnSpc>
                <a:spcPct val="90000"/>
              </a:lnSpc>
              <a:spcBef>
                <a:spcPts val="250"/>
              </a:spcBef>
              <a:spcAft>
                <a:spcPts val="0"/>
              </a:spcAft>
              <a:buSzPts val="1800"/>
              <a:buChar char="●"/>
              <a:defRPr/>
            </a:lvl6pPr>
            <a:lvl7pPr indent="-342900" lvl="6" marL="3200400" rtl="0" algn="l">
              <a:lnSpc>
                <a:spcPct val="90000"/>
              </a:lnSpc>
              <a:spcBef>
                <a:spcPts val="250"/>
              </a:spcBef>
              <a:spcAft>
                <a:spcPts val="0"/>
              </a:spcAft>
              <a:buSzPts val="1800"/>
              <a:buChar char="●"/>
              <a:defRPr/>
            </a:lvl7pPr>
            <a:lvl8pPr indent="-342900" lvl="7" marL="3657600" rtl="0" algn="l">
              <a:lnSpc>
                <a:spcPct val="90000"/>
              </a:lnSpc>
              <a:spcBef>
                <a:spcPts val="250"/>
              </a:spcBef>
              <a:spcAft>
                <a:spcPts val="0"/>
              </a:spcAft>
              <a:buSzPts val="1800"/>
              <a:buChar char="●"/>
              <a:defRPr/>
            </a:lvl8pPr>
            <a:lvl9pPr indent="-342900" lvl="8" marL="4114800" rtl="0" algn="l">
              <a:lnSpc>
                <a:spcPct val="90000"/>
              </a:lnSpc>
              <a:spcBef>
                <a:spcPts val="250"/>
              </a:spcBef>
              <a:spcAft>
                <a:spcPts val="250"/>
              </a:spcAft>
              <a:buSzPts val="1800"/>
              <a:buChar char="●"/>
              <a:defRPr/>
            </a:lvl9pPr>
          </a:lstStyle>
          <a:p/>
        </p:txBody>
      </p:sp>
      <p:sp>
        <p:nvSpPr>
          <p:cNvPr id="81" name="Google Shape;81;p12"/>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2"/>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2"/>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92" name="Shape 92"/>
        <p:cNvGrpSpPr/>
        <p:nvPr/>
      </p:nvGrpSpPr>
      <p:grpSpPr>
        <a:xfrm>
          <a:off x="0" y="0"/>
          <a:ext cx="0" cy="0"/>
          <a:chOff x="0" y="0"/>
          <a:chExt cx="0" cy="0"/>
        </a:xfrm>
      </p:grpSpPr>
      <p:sp>
        <p:nvSpPr>
          <p:cNvPr id="93" name="Google Shape;93;p14"/>
          <p:cNvSpPr txBox="1"/>
          <p:nvPr>
            <p:ph type="title"/>
          </p:nvPr>
        </p:nvSpPr>
        <p:spPr>
          <a:xfrm>
            <a:off x="252919" y="1123837"/>
            <a:ext cx="14700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4"/>
          <p:cNvSpPr txBox="1"/>
          <p:nvPr>
            <p:ph idx="1" type="body"/>
          </p:nvPr>
        </p:nvSpPr>
        <p:spPr>
          <a:xfrm>
            <a:off x="2087239" y="136525"/>
            <a:ext cx="3128100" cy="65850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95" name="Google Shape;95;p14"/>
          <p:cNvSpPr txBox="1"/>
          <p:nvPr>
            <p:ph idx="2" type="body"/>
          </p:nvPr>
        </p:nvSpPr>
        <p:spPr>
          <a:xfrm>
            <a:off x="8615410" y="136524"/>
            <a:ext cx="3226800" cy="65850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96" name="Google Shape;96;p14"/>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14"/>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14"/>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4"/>
          <p:cNvSpPr txBox="1"/>
          <p:nvPr>
            <p:ph idx="3" type="body"/>
          </p:nvPr>
        </p:nvSpPr>
        <p:spPr>
          <a:xfrm>
            <a:off x="5302073" y="136523"/>
            <a:ext cx="3226800" cy="65850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00" name="Shape 100"/>
        <p:cNvGrpSpPr/>
        <p:nvPr/>
      </p:nvGrpSpPr>
      <p:grpSpPr>
        <a:xfrm>
          <a:off x="0" y="0"/>
          <a:ext cx="0" cy="0"/>
          <a:chOff x="0" y="0"/>
          <a:chExt cx="0" cy="0"/>
        </a:xfrm>
      </p:grpSpPr>
      <p:sp>
        <p:nvSpPr>
          <p:cNvPr id="101" name="Google Shape;101;p15"/>
          <p:cNvSpPr/>
          <p:nvPr/>
        </p:nvSpPr>
        <p:spPr>
          <a:xfrm>
            <a:off x="0" y="761999"/>
            <a:ext cx="9141600" cy="5334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9270263" y="761999"/>
            <a:ext cx="2925300" cy="5334000"/>
          </a:xfrm>
          <a:prstGeom prst="rect">
            <a:avLst/>
          </a:prstGeom>
          <a:solidFill>
            <a:srgbClr val="C8C8C8">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txBox="1"/>
          <p:nvPr>
            <p:ph type="ctrTitle"/>
          </p:nvPr>
        </p:nvSpPr>
        <p:spPr>
          <a:xfrm>
            <a:off x="1069848" y="1298448"/>
            <a:ext cx="7315200" cy="3255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FFFFF"/>
              </a:buClr>
              <a:buSzPts val="5900"/>
              <a:buFont typeface="Corbel"/>
              <a:buNone/>
              <a:defRPr sz="59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15"/>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200"/>
              </a:spcBef>
              <a:spcAft>
                <a:spcPts val="0"/>
              </a:spcAft>
              <a:buSzPts val="2200"/>
              <a:buNone/>
              <a:defRPr sz="2200" cap="none">
                <a:solidFill>
                  <a:srgbClr val="D7F0F6"/>
                </a:solidFill>
              </a:defRPr>
            </a:lvl1pPr>
            <a:lvl2pPr lvl="1" rtl="0" algn="ctr">
              <a:lnSpc>
                <a:spcPct val="90000"/>
              </a:lnSpc>
              <a:spcBef>
                <a:spcPts val="250"/>
              </a:spcBef>
              <a:spcAft>
                <a:spcPts val="0"/>
              </a:spcAft>
              <a:buSzPts val="2200"/>
              <a:buNone/>
              <a:defRPr sz="2200"/>
            </a:lvl2pPr>
            <a:lvl3pPr lvl="2" rtl="0" algn="ctr">
              <a:lnSpc>
                <a:spcPct val="90000"/>
              </a:lnSpc>
              <a:spcBef>
                <a:spcPts val="250"/>
              </a:spcBef>
              <a:spcAft>
                <a:spcPts val="0"/>
              </a:spcAft>
              <a:buSzPts val="2200"/>
              <a:buNone/>
              <a:defRPr sz="2200"/>
            </a:lvl3pPr>
            <a:lvl4pPr lvl="3" rtl="0" algn="ctr">
              <a:lnSpc>
                <a:spcPct val="90000"/>
              </a:lnSpc>
              <a:spcBef>
                <a:spcPts val="250"/>
              </a:spcBef>
              <a:spcAft>
                <a:spcPts val="0"/>
              </a:spcAft>
              <a:buSzPts val="2000"/>
              <a:buNone/>
              <a:defRPr sz="2000"/>
            </a:lvl4pPr>
            <a:lvl5pPr lvl="4" rtl="0" algn="ctr">
              <a:lnSpc>
                <a:spcPct val="90000"/>
              </a:lnSpc>
              <a:spcBef>
                <a:spcPts val="250"/>
              </a:spcBef>
              <a:spcAft>
                <a:spcPts val="0"/>
              </a:spcAft>
              <a:buSzPts val="2000"/>
              <a:buNone/>
              <a:defRPr sz="2000"/>
            </a:lvl5pPr>
            <a:lvl6pPr lvl="5" rtl="0" algn="ctr">
              <a:lnSpc>
                <a:spcPct val="90000"/>
              </a:lnSpc>
              <a:spcBef>
                <a:spcPts val="250"/>
              </a:spcBef>
              <a:spcAft>
                <a:spcPts val="0"/>
              </a:spcAft>
              <a:buSzPts val="2000"/>
              <a:buNone/>
              <a:defRPr sz="2000"/>
            </a:lvl6pPr>
            <a:lvl7pPr lvl="6" rtl="0" algn="ctr">
              <a:lnSpc>
                <a:spcPct val="90000"/>
              </a:lnSpc>
              <a:spcBef>
                <a:spcPts val="250"/>
              </a:spcBef>
              <a:spcAft>
                <a:spcPts val="0"/>
              </a:spcAft>
              <a:buSzPts val="2000"/>
              <a:buNone/>
              <a:defRPr sz="2000"/>
            </a:lvl7pPr>
            <a:lvl8pPr lvl="7" rtl="0" algn="ctr">
              <a:lnSpc>
                <a:spcPct val="90000"/>
              </a:lnSpc>
              <a:spcBef>
                <a:spcPts val="250"/>
              </a:spcBef>
              <a:spcAft>
                <a:spcPts val="0"/>
              </a:spcAft>
              <a:buSzPts val="2000"/>
              <a:buNone/>
              <a:defRPr sz="2000"/>
            </a:lvl8pPr>
            <a:lvl9pPr lvl="8" rtl="0" algn="ctr">
              <a:lnSpc>
                <a:spcPct val="90000"/>
              </a:lnSpc>
              <a:spcBef>
                <a:spcPts val="250"/>
              </a:spcBef>
              <a:spcAft>
                <a:spcPts val="250"/>
              </a:spcAft>
              <a:buSzPts val="2000"/>
              <a:buNone/>
              <a:defRPr sz="2000"/>
            </a:lvl9pPr>
          </a:lstStyle>
          <a:p/>
        </p:txBody>
      </p:sp>
      <p:sp>
        <p:nvSpPr>
          <p:cNvPr id="105" name="Google Shape;105;p15"/>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6" name="Google Shape;106;p15"/>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7" name="Google Shape;107;p15"/>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8" name="Shape 108"/>
        <p:cNvGrpSpPr/>
        <p:nvPr/>
      </p:nvGrpSpPr>
      <p:grpSpPr>
        <a:xfrm>
          <a:off x="0" y="0"/>
          <a:ext cx="0" cy="0"/>
          <a:chOff x="0" y="0"/>
          <a:chExt cx="0" cy="0"/>
        </a:xfrm>
      </p:grpSpPr>
      <p:sp>
        <p:nvSpPr>
          <p:cNvPr id="109" name="Google Shape;109;p16"/>
          <p:cNvSpPr txBox="1"/>
          <p:nvPr>
            <p:ph type="title"/>
          </p:nvPr>
        </p:nvSpPr>
        <p:spPr>
          <a:xfrm>
            <a:off x="252919" y="1123837"/>
            <a:ext cx="14700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0" name="Google Shape;110;p16"/>
          <p:cNvSpPr txBox="1"/>
          <p:nvPr>
            <p:ph idx="1" type="body"/>
          </p:nvPr>
        </p:nvSpPr>
        <p:spPr>
          <a:xfrm>
            <a:off x="3869268" y="864108"/>
            <a:ext cx="7315200" cy="5120700"/>
          </a:xfrm>
          <a:prstGeom prst="rect">
            <a:avLst/>
          </a:prstGeom>
          <a:noFill/>
          <a:ln>
            <a:noFill/>
          </a:ln>
        </p:spPr>
        <p:txBody>
          <a:bodyPr anchorCtr="0" anchor="ctr" bIns="45700" lIns="91425" spcFirstLastPara="1" rIns="91425" wrap="square" tIns="45700">
            <a:normAutofit/>
          </a:bodyPr>
          <a:lstStyle>
            <a:lvl1pPr indent="-342900" lvl="0" marL="457200" rtl="0" algn="l">
              <a:lnSpc>
                <a:spcPct val="90000"/>
              </a:lnSpc>
              <a:spcBef>
                <a:spcPts val="1200"/>
              </a:spcBef>
              <a:spcAft>
                <a:spcPts val="0"/>
              </a:spcAft>
              <a:buSzPts val="1800"/>
              <a:buChar char="●"/>
              <a:defRPr/>
            </a:lvl1pPr>
            <a:lvl2pPr indent="-342900" lvl="1" marL="914400" rtl="0" algn="l">
              <a:lnSpc>
                <a:spcPct val="90000"/>
              </a:lnSpc>
              <a:spcBef>
                <a:spcPts val="250"/>
              </a:spcBef>
              <a:spcAft>
                <a:spcPts val="0"/>
              </a:spcAft>
              <a:buSzPts val="1800"/>
              <a:buChar char="●"/>
              <a:defRPr/>
            </a:lvl2pPr>
            <a:lvl3pPr indent="-342900" lvl="2" marL="1371600" rtl="0" algn="l">
              <a:lnSpc>
                <a:spcPct val="90000"/>
              </a:lnSpc>
              <a:spcBef>
                <a:spcPts val="250"/>
              </a:spcBef>
              <a:spcAft>
                <a:spcPts val="0"/>
              </a:spcAft>
              <a:buSzPts val="1800"/>
              <a:buChar char="●"/>
              <a:defRPr/>
            </a:lvl3pPr>
            <a:lvl4pPr indent="-342900" lvl="3" marL="1828800" rtl="0" algn="l">
              <a:lnSpc>
                <a:spcPct val="90000"/>
              </a:lnSpc>
              <a:spcBef>
                <a:spcPts val="250"/>
              </a:spcBef>
              <a:spcAft>
                <a:spcPts val="0"/>
              </a:spcAft>
              <a:buSzPts val="1800"/>
              <a:buChar char="●"/>
              <a:defRPr/>
            </a:lvl4pPr>
            <a:lvl5pPr indent="-342900" lvl="4" marL="2286000" rtl="0" algn="l">
              <a:lnSpc>
                <a:spcPct val="90000"/>
              </a:lnSpc>
              <a:spcBef>
                <a:spcPts val="250"/>
              </a:spcBef>
              <a:spcAft>
                <a:spcPts val="0"/>
              </a:spcAft>
              <a:buSzPts val="1800"/>
              <a:buChar char="●"/>
              <a:defRPr/>
            </a:lvl5pPr>
            <a:lvl6pPr indent="-342900" lvl="5" marL="2743200" rtl="0" algn="l">
              <a:lnSpc>
                <a:spcPct val="90000"/>
              </a:lnSpc>
              <a:spcBef>
                <a:spcPts val="250"/>
              </a:spcBef>
              <a:spcAft>
                <a:spcPts val="0"/>
              </a:spcAft>
              <a:buSzPts val="1800"/>
              <a:buChar char="●"/>
              <a:defRPr/>
            </a:lvl6pPr>
            <a:lvl7pPr indent="-342900" lvl="6" marL="3200400" rtl="0" algn="l">
              <a:lnSpc>
                <a:spcPct val="90000"/>
              </a:lnSpc>
              <a:spcBef>
                <a:spcPts val="250"/>
              </a:spcBef>
              <a:spcAft>
                <a:spcPts val="0"/>
              </a:spcAft>
              <a:buSzPts val="1800"/>
              <a:buChar char="●"/>
              <a:defRPr/>
            </a:lvl7pPr>
            <a:lvl8pPr indent="-342900" lvl="7" marL="3657600" rtl="0" algn="l">
              <a:lnSpc>
                <a:spcPct val="90000"/>
              </a:lnSpc>
              <a:spcBef>
                <a:spcPts val="250"/>
              </a:spcBef>
              <a:spcAft>
                <a:spcPts val="0"/>
              </a:spcAft>
              <a:buSzPts val="1800"/>
              <a:buChar char="●"/>
              <a:defRPr/>
            </a:lvl8pPr>
            <a:lvl9pPr indent="-342900" lvl="8" marL="4114800" rtl="0" algn="l">
              <a:lnSpc>
                <a:spcPct val="90000"/>
              </a:lnSpc>
              <a:spcBef>
                <a:spcPts val="250"/>
              </a:spcBef>
              <a:spcAft>
                <a:spcPts val="250"/>
              </a:spcAft>
              <a:buSzPts val="1800"/>
              <a:buChar char="●"/>
              <a:defRPr/>
            </a:lvl9pPr>
          </a:lstStyle>
          <a:p/>
        </p:txBody>
      </p:sp>
      <p:sp>
        <p:nvSpPr>
          <p:cNvPr id="111" name="Google Shape;111;p16"/>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16"/>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3" name="Google Shape;113;p16"/>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sp>
        <p:nvSpPr>
          <p:cNvPr id="115" name="Google Shape;115;p17"/>
          <p:cNvSpPr txBox="1"/>
          <p:nvPr>
            <p:ph type="title"/>
          </p:nvPr>
        </p:nvSpPr>
        <p:spPr>
          <a:xfrm>
            <a:off x="3867912" y="1298448"/>
            <a:ext cx="7315200" cy="3255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595959"/>
              </a:buClr>
              <a:buSzPts val="5900"/>
              <a:buFont typeface="Corbel"/>
              <a:buNone/>
              <a:defRPr b="0" sz="5900">
                <a:solidFill>
                  <a:srgbClr val="59595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6" name="Google Shape;116;p17"/>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200"/>
              </a:spcBef>
              <a:spcAft>
                <a:spcPts val="0"/>
              </a:spcAft>
              <a:buSzPts val="2200"/>
              <a:buNone/>
              <a:defRPr sz="2200" cap="none">
                <a:solidFill>
                  <a:srgbClr val="595959"/>
                </a:solidFill>
              </a:defRPr>
            </a:lvl1pPr>
            <a:lvl2pPr indent="-228600" lvl="1" marL="914400" rtl="0" algn="l">
              <a:lnSpc>
                <a:spcPct val="90000"/>
              </a:lnSpc>
              <a:spcBef>
                <a:spcPts val="250"/>
              </a:spcBef>
              <a:spcAft>
                <a:spcPts val="0"/>
              </a:spcAft>
              <a:buSzPts val="1800"/>
              <a:buNone/>
              <a:defRPr sz="1800">
                <a:solidFill>
                  <a:srgbClr val="888888"/>
                </a:solidFill>
              </a:defRPr>
            </a:lvl2pPr>
            <a:lvl3pPr indent="-228600" lvl="2" marL="1371600" rtl="0" algn="l">
              <a:lnSpc>
                <a:spcPct val="90000"/>
              </a:lnSpc>
              <a:spcBef>
                <a:spcPts val="250"/>
              </a:spcBef>
              <a:spcAft>
                <a:spcPts val="0"/>
              </a:spcAft>
              <a:buSzPts val="1600"/>
              <a:buNone/>
              <a:defRPr sz="1600">
                <a:solidFill>
                  <a:srgbClr val="888888"/>
                </a:solidFill>
              </a:defRPr>
            </a:lvl3pPr>
            <a:lvl4pPr indent="-228600" lvl="3" marL="1828800" rtl="0" algn="l">
              <a:lnSpc>
                <a:spcPct val="90000"/>
              </a:lnSpc>
              <a:spcBef>
                <a:spcPts val="250"/>
              </a:spcBef>
              <a:spcAft>
                <a:spcPts val="0"/>
              </a:spcAft>
              <a:buSzPts val="1400"/>
              <a:buNone/>
              <a:defRPr sz="1400">
                <a:solidFill>
                  <a:srgbClr val="888888"/>
                </a:solidFill>
              </a:defRPr>
            </a:lvl4pPr>
            <a:lvl5pPr indent="-228600" lvl="4" marL="2286000" rtl="0" algn="l">
              <a:lnSpc>
                <a:spcPct val="90000"/>
              </a:lnSpc>
              <a:spcBef>
                <a:spcPts val="250"/>
              </a:spcBef>
              <a:spcAft>
                <a:spcPts val="0"/>
              </a:spcAft>
              <a:buSzPts val="1400"/>
              <a:buNone/>
              <a:defRPr sz="1400">
                <a:solidFill>
                  <a:srgbClr val="888888"/>
                </a:solidFill>
              </a:defRPr>
            </a:lvl5pPr>
            <a:lvl6pPr indent="-228600" lvl="5" marL="2743200" rtl="0" algn="l">
              <a:lnSpc>
                <a:spcPct val="90000"/>
              </a:lnSpc>
              <a:spcBef>
                <a:spcPts val="250"/>
              </a:spcBef>
              <a:spcAft>
                <a:spcPts val="0"/>
              </a:spcAft>
              <a:buSzPts val="1400"/>
              <a:buNone/>
              <a:defRPr sz="1400">
                <a:solidFill>
                  <a:srgbClr val="888888"/>
                </a:solidFill>
              </a:defRPr>
            </a:lvl6pPr>
            <a:lvl7pPr indent="-228600" lvl="6" marL="3200400" rtl="0" algn="l">
              <a:lnSpc>
                <a:spcPct val="90000"/>
              </a:lnSpc>
              <a:spcBef>
                <a:spcPts val="250"/>
              </a:spcBef>
              <a:spcAft>
                <a:spcPts val="0"/>
              </a:spcAft>
              <a:buSzPts val="1400"/>
              <a:buNone/>
              <a:defRPr sz="1400">
                <a:solidFill>
                  <a:srgbClr val="888888"/>
                </a:solidFill>
              </a:defRPr>
            </a:lvl7pPr>
            <a:lvl8pPr indent="-228600" lvl="7" marL="3657600" rtl="0" algn="l">
              <a:lnSpc>
                <a:spcPct val="90000"/>
              </a:lnSpc>
              <a:spcBef>
                <a:spcPts val="250"/>
              </a:spcBef>
              <a:spcAft>
                <a:spcPts val="0"/>
              </a:spcAft>
              <a:buSzPts val="1400"/>
              <a:buNone/>
              <a:defRPr sz="1400">
                <a:solidFill>
                  <a:srgbClr val="888888"/>
                </a:solidFill>
              </a:defRPr>
            </a:lvl8pPr>
            <a:lvl9pPr indent="-228600" lvl="8" marL="4114800" rtl="0" algn="l">
              <a:lnSpc>
                <a:spcPct val="90000"/>
              </a:lnSpc>
              <a:spcBef>
                <a:spcPts val="250"/>
              </a:spcBef>
              <a:spcAft>
                <a:spcPts val="250"/>
              </a:spcAft>
              <a:buSzPts val="1400"/>
              <a:buNone/>
              <a:defRPr sz="1400">
                <a:solidFill>
                  <a:srgbClr val="888888"/>
                </a:solidFill>
              </a:defRPr>
            </a:lvl9pPr>
          </a:lstStyle>
          <a:p/>
        </p:txBody>
      </p:sp>
      <p:sp>
        <p:nvSpPr>
          <p:cNvPr id="117" name="Google Shape;117;p17"/>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17"/>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17"/>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0" name="Shape 120"/>
        <p:cNvGrpSpPr/>
        <p:nvPr/>
      </p:nvGrpSpPr>
      <p:grpSpPr>
        <a:xfrm>
          <a:off x="0" y="0"/>
          <a:ext cx="0" cy="0"/>
          <a:chOff x="0" y="0"/>
          <a:chExt cx="0" cy="0"/>
        </a:xfrm>
      </p:grpSpPr>
      <p:sp>
        <p:nvSpPr>
          <p:cNvPr id="121" name="Google Shape;121;p18"/>
          <p:cNvSpPr txBox="1"/>
          <p:nvPr>
            <p:ph type="title"/>
          </p:nvPr>
        </p:nvSpPr>
        <p:spPr>
          <a:xfrm>
            <a:off x="252919" y="1123837"/>
            <a:ext cx="14700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18"/>
          <p:cNvSpPr txBox="1"/>
          <p:nvPr>
            <p:ph idx="1" type="body"/>
          </p:nvPr>
        </p:nvSpPr>
        <p:spPr>
          <a:xfrm>
            <a:off x="3867912" y="1023586"/>
            <a:ext cx="3474600" cy="8076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0"/>
              </a:spcBef>
              <a:spcAft>
                <a:spcPts val="0"/>
              </a:spcAft>
              <a:buSzPts val="2000"/>
              <a:buNone/>
              <a:defRPr b="1" sz="2000">
                <a:solidFill>
                  <a:srgbClr val="595959"/>
                </a:solidFill>
              </a:defRPr>
            </a:lvl1pPr>
            <a:lvl2pPr indent="-228600" lvl="1" marL="914400" rtl="0" algn="l">
              <a:lnSpc>
                <a:spcPct val="90000"/>
              </a:lnSpc>
              <a:spcBef>
                <a:spcPts val="250"/>
              </a:spcBef>
              <a:spcAft>
                <a:spcPts val="0"/>
              </a:spcAft>
              <a:buSzPts val="2000"/>
              <a:buNone/>
              <a:defRPr b="1" sz="2000"/>
            </a:lvl2pPr>
            <a:lvl3pPr indent="-228600" lvl="2" marL="1371600" rtl="0" algn="l">
              <a:lnSpc>
                <a:spcPct val="90000"/>
              </a:lnSpc>
              <a:spcBef>
                <a:spcPts val="250"/>
              </a:spcBef>
              <a:spcAft>
                <a:spcPts val="0"/>
              </a:spcAft>
              <a:buSzPts val="1800"/>
              <a:buNone/>
              <a:defRPr b="1" sz="1800"/>
            </a:lvl3pPr>
            <a:lvl4pPr indent="-228600" lvl="3" marL="1828800" rtl="0" algn="l">
              <a:lnSpc>
                <a:spcPct val="90000"/>
              </a:lnSpc>
              <a:spcBef>
                <a:spcPts val="250"/>
              </a:spcBef>
              <a:spcAft>
                <a:spcPts val="0"/>
              </a:spcAft>
              <a:buSzPts val="1600"/>
              <a:buNone/>
              <a:defRPr b="1" sz="1600"/>
            </a:lvl4pPr>
            <a:lvl5pPr indent="-228600" lvl="4" marL="2286000" rtl="0" algn="l">
              <a:lnSpc>
                <a:spcPct val="90000"/>
              </a:lnSpc>
              <a:spcBef>
                <a:spcPts val="250"/>
              </a:spcBef>
              <a:spcAft>
                <a:spcPts val="0"/>
              </a:spcAft>
              <a:buSzPts val="1600"/>
              <a:buNone/>
              <a:defRPr b="1" sz="1600"/>
            </a:lvl5pPr>
            <a:lvl6pPr indent="-228600" lvl="5" marL="2743200" rtl="0" algn="l">
              <a:lnSpc>
                <a:spcPct val="90000"/>
              </a:lnSpc>
              <a:spcBef>
                <a:spcPts val="250"/>
              </a:spcBef>
              <a:spcAft>
                <a:spcPts val="0"/>
              </a:spcAft>
              <a:buSzPts val="1600"/>
              <a:buNone/>
              <a:defRPr b="1" sz="1600"/>
            </a:lvl6pPr>
            <a:lvl7pPr indent="-228600" lvl="6" marL="3200400" rtl="0" algn="l">
              <a:lnSpc>
                <a:spcPct val="90000"/>
              </a:lnSpc>
              <a:spcBef>
                <a:spcPts val="250"/>
              </a:spcBef>
              <a:spcAft>
                <a:spcPts val="0"/>
              </a:spcAft>
              <a:buSzPts val="1600"/>
              <a:buNone/>
              <a:defRPr b="1" sz="1600"/>
            </a:lvl7pPr>
            <a:lvl8pPr indent="-228600" lvl="7" marL="3657600" rtl="0" algn="l">
              <a:lnSpc>
                <a:spcPct val="90000"/>
              </a:lnSpc>
              <a:spcBef>
                <a:spcPts val="250"/>
              </a:spcBef>
              <a:spcAft>
                <a:spcPts val="0"/>
              </a:spcAft>
              <a:buSzPts val="1600"/>
              <a:buNone/>
              <a:defRPr b="1" sz="1600"/>
            </a:lvl8pPr>
            <a:lvl9pPr indent="-228600" lvl="8" marL="4114800" rtl="0" algn="l">
              <a:lnSpc>
                <a:spcPct val="90000"/>
              </a:lnSpc>
              <a:spcBef>
                <a:spcPts val="250"/>
              </a:spcBef>
              <a:spcAft>
                <a:spcPts val="250"/>
              </a:spcAft>
              <a:buSzPts val="1600"/>
              <a:buNone/>
              <a:defRPr b="1" sz="1600"/>
            </a:lvl9pPr>
          </a:lstStyle>
          <a:p/>
        </p:txBody>
      </p:sp>
      <p:sp>
        <p:nvSpPr>
          <p:cNvPr id="123" name="Google Shape;123;p18"/>
          <p:cNvSpPr txBox="1"/>
          <p:nvPr>
            <p:ph idx="2" type="body"/>
          </p:nvPr>
        </p:nvSpPr>
        <p:spPr>
          <a:xfrm>
            <a:off x="3867912" y="1930936"/>
            <a:ext cx="3474600" cy="4023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124" name="Google Shape;124;p18"/>
          <p:cNvSpPr txBox="1"/>
          <p:nvPr>
            <p:ph idx="3" type="body"/>
          </p:nvPr>
        </p:nvSpPr>
        <p:spPr>
          <a:xfrm>
            <a:off x="7818463" y="1023586"/>
            <a:ext cx="3474600" cy="8133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0"/>
              </a:spcBef>
              <a:spcAft>
                <a:spcPts val="0"/>
              </a:spcAft>
              <a:buSzPts val="2000"/>
              <a:buNone/>
              <a:defRPr b="1" sz="2000">
                <a:solidFill>
                  <a:srgbClr val="595959"/>
                </a:solidFill>
              </a:defRPr>
            </a:lvl1pPr>
            <a:lvl2pPr indent="-228600" lvl="1" marL="914400" rtl="0" algn="l">
              <a:lnSpc>
                <a:spcPct val="90000"/>
              </a:lnSpc>
              <a:spcBef>
                <a:spcPts val="250"/>
              </a:spcBef>
              <a:spcAft>
                <a:spcPts val="0"/>
              </a:spcAft>
              <a:buSzPts val="2000"/>
              <a:buNone/>
              <a:defRPr b="1" sz="2000"/>
            </a:lvl2pPr>
            <a:lvl3pPr indent="-228600" lvl="2" marL="1371600" rtl="0" algn="l">
              <a:lnSpc>
                <a:spcPct val="90000"/>
              </a:lnSpc>
              <a:spcBef>
                <a:spcPts val="250"/>
              </a:spcBef>
              <a:spcAft>
                <a:spcPts val="0"/>
              </a:spcAft>
              <a:buSzPts val="1800"/>
              <a:buNone/>
              <a:defRPr b="1" sz="1800"/>
            </a:lvl3pPr>
            <a:lvl4pPr indent="-228600" lvl="3" marL="1828800" rtl="0" algn="l">
              <a:lnSpc>
                <a:spcPct val="90000"/>
              </a:lnSpc>
              <a:spcBef>
                <a:spcPts val="250"/>
              </a:spcBef>
              <a:spcAft>
                <a:spcPts val="0"/>
              </a:spcAft>
              <a:buSzPts val="1600"/>
              <a:buNone/>
              <a:defRPr b="1" sz="1600"/>
            </a:lvl4pPr>
            <a:lvl5pPr indent="-228600" lvl="4" marL="2286000" rtl="0" algn="l">
              <a:lnSpc>
                <a:spcPct val="90000"/>
              </a:lnSpc>
              <a:spcBef>
                <a:spcPts val="250"/>
              </a:spcBef>
              <a:spcAft>
                <a:spcPts val="0"/>
              </a:spcAft>
              <a:buSzPts val="1600"/>
              <a:buNone/>
              <a:defRPr b="1" sz="1600"/>
            </a:lvl5pPr>
            <a:lvl6pPr indent="-228600" lvl="5" marL="2743200" rtl="0" algn="l">
              <a:lnSpc>
                <a:spcPct val="90000"/>
              </a:lnSpc>
              <a:spcBef>
                <a:spcPts val="250"/>
              </a:spcBef>
              <a:spcAft>
                <a:spcPts val="0"/>
              </a:spcAft>
              <a:buSzPts val="1600"/>
              <a:buNone/>
              <a:defRPr b="1" sz="1600"/>
            </a:lvl6pPr>
            <a:lvl7pPr indent="-228600" lvl="6" marL="3200400" rtl="0" algn="l">
              <a:lnSpc>
                <a:spcPct val="90000"/>
              </a:lnSpc>
              <a:spcBef>
                <a:spcPts val="250"/>
              </a:spcBef>
              <a:spcAft>
                <a:spcPts val="0"/>
              </a:spcAft>
              <a:buSzPts val="1600"/>
              <a:buNone/>
              <a:defRPr b="1" sz="1600"/>
            </a:lvl7pPr>
            <a:lvl8pPr indent="-228600" lvl="7" marL="3657600" rtl="0" algn="l">
              <a:lnSpc>
                <a:spcPct val="90000"/>
              </a:lnSpc>
              <a:spcBef>
                <a:spcPts val="250"/>
              </a:spcBef>
              <a:spcAft>
                <a:spcPts val="0"/>
              </a:spcAft>
              <a:buSzPts val="1600"/>
              <a:buNone/>
              <a:defRPr b="1" sz="1600"/>
            </a:lvl8pPr>
            <a:lvl9pPr indent="-228600" lvl="8" marL="4114800" rtl="0" algn="l">
              <a:lnSpc>
                <a:spcPct val="90000"/>
              </a:lnSpc>
              <a:spcBef>
                <a:spcPts val="250"/>
              </a:spcBef>
              <a:spcAft>
                <a:spcPts val="250"/>
              </a:spcAft>
              <a:buSzPts val="1600"/>
              <a:buNone/>
              <a:defRPr b="1" sz="1600"/>
            </a:lvl9pPr>
          </a:lstStyle>
          <a:p/>
        </p:txBody>
      </p:sp>
      <p:sp>
        <p:nvSpPr>
          <p:cNvPr id="125" name="Google Shape;125;p18"/>
          <p:cNvSpPr txBox="1"/>
          <p:nvPr>
            <p:ph idx="4" type="body"/>
          </p:nvPr>
        </p:nvSpPr>
        <p:spPr>
          <a:xfrm>
            <a:off x="7818463" y="1930936"/>
            <a:ext cx="3474600" cy="4023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126" name="Google Shape;126;p18"/>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18"/>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18"/>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 name="Shape 129"/>
        <p:cNvGrpSpPr/>
        <p:nvPr/>
      </p:nvGrpSpPr>
      <p:grpSpPr>
        <a:xfrm>
          <a:off x="0" y="0"/>
          <a:ext cx="0" cy="0"/>
          <a:chOff x="0" y="0"/>
          <a:chExt cx="0" cy="0"/>
        </a:xfrm>
      </p:grpSpPr>
      <p:sp>
        <p:nvSpPr>
          <p:cNvPr id="130" name="Google Shape;130;p19"/>
          <p:cNvSpPr txBox="1"/>
          <p:nvPr>
            <p:ph type="title"/>
          </p:nvPr>
        </p:nvSpPr>
        <p:spPr>
          <a:xfrm>
            <a:off x="252919" y="1123837"/>
            <a:ext cx="14700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1" name="Google Shape;131;p19"/>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19"/>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19"/>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34" name="Shape 134"/>
        <p:cNvGrpSpPr/>
        <p:nvPr/>
      </p:nvGrpSpPr>
      <p:grpSpPr>
        <a:xfrm>
          <a:off x="0" y="0"/>
          <a:ext cx="0" cy="0"/>
          <a:chOff x="0" y="0"/>
          <a:chExt cx="0" cy="0"/>
        </a:xfrm>
      </p:grpSpPr>
      <p:sp>
        <p:nvSpPr>
          <p:cNvPr id="135" name="Google Shape;135;p20"/>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20"/>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0"/>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8" name="Shape 138"/>
        <p:cNvGrpSpPr/>
        <p:nvPr/>
      </p:nvGrpSpPr>
      <p:grpSpPr>
        <a:xfrm>
          <a:off x="0" y="0"/>
          <a:ext cx="0" cy="0"/>
          <a:chOff x="0" y="0"/>
          <a:chExt cx="0" cy="0"/>
        </a:xfrm>
      </p:grpSpPr>
      <p:sp>
        <p:nvSpPr>
          <p:cNvPr id="139" name="Google Shape;139;p21"/>
          <p:cNvSpPr txBox="1"/>
          <p:nvPr>
            <p:ph type="title"/>
          </p:nvPr>
        </p:nvSpPr>
        <p:spPr>
          <a:xfrm>
            <a:off x="256032" y="1143000"/>
            <a:ext cx="2834700" cy="2377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FFFFF"/>
              </a:buClr>
              <a:buSzPts val="3200"/>
              <a:buFont typeface="Corbel"/>
              <a:buNone/>
              <a:defRPr b="0"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0" name="Google Shape;140;p21"/>
          <p:cNvSpPr txBox="1"/>
          <p:nvPr>
            <p:ph idx="1" type="body"/>
          </p:nvPr>
        </p:nvSpPr>
        <p:spPr>
          <a:xfrm>
            <a:off x="3867912" y="868680"/>
            <a:ext cx="7315200" cy="51207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141" name="Google Shape;141;p21"/>
          <p:cNvSpPr txBox="1"/>
          <p:nvPr>
            <p:ph idx="2" type="body"/>
          </p:nvPr>
        </p:nvSpPr>
        <p:spPr>
          <a:xfrm>
            <a:off x="256032" y="3494176"/>
            <a:ext cx="2834700" cy="2322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200"/>
              </a:spcBef>
              <a:spcAft>
                <a:spcPts val="0"/>
              </a:spcAft>
              <a:buSzPts val="1400"/>
              <a:buNone/>
              <a:defRPr sz="1400">
                <a:solidFill>
                  <a:srgbClr val="FFFFFF"/>
                </a:solidFill>
              </a:defRPr>
            </a:lvl1pPr>
            <a:lvl2pPr indent="-228600" lvl="1" marL="914400" rtl="0" algn="l">
              <a:lnSpc>
                <a:spcPct val="90000"/>
              </a:lnSpc>
              <a:spcBef>
                <a:spcPts val="250"/>
              </a:spcBef>
              <a:spcAft>
                <a:spcPts val="0"/>
              </a:spcAft>
              <a:buSzPts val="1200"/>
              <a:buNone/>
              <a:defRPr sz="1200"/>
            </a:lvl2pPr>
            <a:lvl3pPr indent="-228600" lvl="2" marL="1371600" rtl="0" algn="l">
              <a:lnSpc>
                <a:spcPct val="90000"/>
              </a:lnSpc>
              <a:spcBef>
                <a:spcPts val="250"/>
              </a:spcBef>
              <a:spcAft>
                <a:spcPts val="0"/>
              </a:spcAft>
              <a:buSzPts val="1000"/>
              <a:buNone/>
              <a:defRPr sz="1000"/>
            </a:lvl3pPr>
            <a:lvl4pPr indent="-228600" lvl="3" marL="1828800" rtl="0" algn="l">
              <a:lnSpc>
                <a:spcPct val="90000"/>
              </a:lnSpc>
              <a:spcBef>
                <a:spcPts val="250"/>
              </a:spcBef>
              <a:spcAft>
                <a:spcPts val="0"/>
              </a:spcAft>
              <a:buSzPts val="900"/>
              <a:buNone/>
              <a:defRPr sz="900"/>
            </a:lvl4pPr>
            <a:lvl5pPr indent="-228600" lvl="4" marL="2286000" rtl="0" algn="l">
              <a:lnSpc>
                <a:spcPct val="90000"/>
              </a:lnSpc>
              <a:spcBef>
                <a:spcPts val="250"/>
              </a:spcBef>
              <a:spcAft>
                <a:spcPts val="0"/>
              </a:spcAft>
              <a:buSzPts val="900"/>
              <a:buNone/>
              <a:defRPr sz="900"/>
            </a:lvl5pPr>
            <a:lvl6pPr indent="-228600" lvl="5" marL="2743200" rtl="0" algn="l">
              <a:lnSpc>
                <a:spcPct val="90000"/>
              </a:lnSpc>
              <a:spcBef>
                <a:spcPts val="250"/>
              </a:spcBef>
              <a:spcAft>
                <a:spcPts val="0"/>
              </a:spcAft>
              <a:buSzPts val="900"/>
              <a:buNone/>
              <a:defRPr sz="900"/>
            </a:lvl6pPr>
            <a:lvl7pPr indent="-228600" lvl="6" marL="3200400" rtl="0" algn="l">
              <a:lnSpc>
                <a:spcPct val="90000"/>
              </a:lnSpc>
              <a:spcBef>
                <a:spcPts val="250"/>
              </a:spcBef>
              <a:spcAft>
                <a:spcPts val="0"/>
              </a:spcAft>
              <a:buSzPts val="900"/>
              <a:buNone/>
              <a:defRPr sz="900"/>
            </a:lvl7pPr>
            <a:lvl8pPr indent="-228600" lvl="7" marL="3657600" rtl="0" algn="l">
              <a:lnSpc>
                <a:spcPct val="90000"/>
              </a:lnSpc>
              <a:spcBef>
                <a:spcPts val="250"/>
              </a:spcBef>
              <a:spcAft>
                <a:spcPts val="0"/>
              </a:spcAft>
              <a:buSzPts val="900"/>
              <a:buNone/>
              <a:defRPr sz="900"/>
            </a:lvl8pPr>
            <a:lvl9pPr indent="-228600" lvl="8" marL="4114800" rtl="0" algn="l">
              <a:lnSpc>
                <a:spcPct val="90000"/>
              </a:lnSpc>
              <a:spcBef>
                <a:spcPts val="250"/>
              </a:spcBef>
              <a:spcAft>
                <a:spcPts val="250"/>
              </a:spcAft>
              <a:buSzPts val="900"/>
              <a:buNone/>
              <a:defRPr sz="900"/>
            </a:lvl9pPr>
          </a:lstStyle>
          <a:p/>
        </p:txBody>
      </p:sp>
      <p:sp>
        <p:nvSpPr>
          <p:cNvPr id="142" name="Google Shape;142;p21"/>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21"/>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21"/>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3"/>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 name="Google Shape;24;p3"/>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5" name="Shape 145"/>
        <p:cNvGrpSpPr/>
        <p:nvPr/>
      </p:nvGrpSpPr>
      <p:grpSpPr>
        <a:xfrm>
          <a:off x="0" y="0"/>
          <a:ext cx="0" cy="0"/>
          <a:chOff x="0" y="0"/>
          <a:chExt cx="0" cy="0"/>
        </a:xfrm>
      </p:grpSpPr>
      <p:sp>
        <p:nvSpPr>
          <p:cNvPr id="146" name="Google Shape;146;p22"/>
          <p:cNvSpPr txBox="1"/>
          <p:nvPr>
            <p:ph type="title"/>
          </p:nvPr>
        </p:nvSpPr>
        <p:spPr>
          <a:xfrm>
            <a:off x="256032" y="1143000"/>
            <a:ext cx="2834700" cy="2377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FFFFF"/>
              </a:buClr>
              <a:buSzPts val="3200"/>
              <a:buFont typeface="Corbel"/>
              <a:buNone/>
              <a:defRPr b="0"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7" name="Google Shape;147;p22"/>
          <p:cNvSpPr/>
          <p:nvPr>
            <p:ph idx="2" type="pic"/>
          </p:nvPr>
        </p:nvSpPr>
        <p:spPr>
          <a:xfrm>
            <a:off x="3570644" y="767419"/>
            <a:ext cx="8115300" cy="5331000"/>
          </a:xfrm>
          <a:prstGeom prst="rect">
            <a:avLst/>
          </a:prstGeom>
          <a:solidFill>
            <a:srgbClr val="BFBFBF"/>
          </a:solidFill>
          <a:ln>
            <a:noFill/>
          </a:ln>
        </p:spPr>
      </p:sp>
      <p:sp>
        <p:nvSpPr>
          <p:cNvPr id="148" name="Google Shape;148;p22"/>
          <p:cNvSpPr txBox="1"/>
          <p:nvPr>
            <p:ph idx="1" type="body"/>
          </p:nvPr>
        </p:nvSpPr>
        <p:spPr>
          <a:xfrm>
            <a:off x="256032" y="3493008"/>
            <a:ext cx="2834700" cy="23226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200"/>
              </a:spcBef>
              <a:spcAft>
                <a:spcPts val="0"/>
              </a:spcAft>
              <a:buSzPts val="1400"/>
              <a:buNone/>
              <a:defRPr sz="1400">
                <a:solidFill>
                  <a:srgbClr val="FFFFFF"/>
                </a:solidFill>
              </a:defRPr>
            </a:lvl1pPr>
            <a:lvl2pPr indent="-228600" lvl="1" marL="914400" rtl="0" algn="l">
              <a:lnSpc>
                <a:spcPct val="90000"/>
              </a:lnSpc>
              <a:spcBef>
                <a:spcPts val="250"/>
              </a:spcBef>
              <a:spcAft>
                <a:spcPts val="0"/>
              </a:spcAft>
              <a:buSzPts val="1200"/>
              <a:buNone/>
              <a:defRPr sz="1200"/>
            </a:lvl2pPr>
            <a:lvl3pPr indent="-228600" lvl="2" marL="1371600" rtl="0" algn="l">
              <a:lnSpc>
                <a:spcPct val="90000"/>
              </a:lnSpc>
              <a:spcBef>
                <a:spcPts val="250"/>
              </a:spcBef>
              <a:spcAft>
                <a:spcPts val="0"/>
              </a:spcAft>
              <a:buSzPts val="1000"/>
              <a:buNone/>
              <a:defRPr sz="1000"/>
            </a:lvl3pPr>
            <a:lvl4pPr indent="-228600" lvl="3" marL="1828800" rtl="0" algn="l">
              <a:lnSpc>
                <a:spcPct val="90000"/>
              </a:lnSpc>
              <a:spcBef>
                <a:spcPts val="250"/>
              </a:spcBef>
              <a:spcAft>
                <a:spcPts val="0"/>
              </a:spcAft>
              <a:buSzPts val="900"/>
              <a:buNone/>
              <a:defRPr sz="900"/>
            </a:lvl4pPr>
            <a:lvl5pPr indent="-228600" lvl="4" marL="2286000" rtl="0" algn="l">
              <a:lnSpc>
                <a:spcPct val="90000"/>
              </a:lnSpc>
              <a:spcBef>
                <a:spcPts val="250"/>
              </a:spcBef>
              <a:spcAft>
                <a:spcPts val="0"/>
              </a:spcAft>
              <a:buSzPts val="900"/>
              <a:buNone/>
              <a:defRPr sz="900"/>
            </a:lvl5pPr>
            <a:lvl6pPr indent="-228600" lvl="5" marL="2743200" rtl="0" algn="l">
              <a:lnSpc>
                <a:spcPct val="90000"/>
              </a:lnSpc>
              <a:spcBef>
                <a:spcPts val="250"/>
              </a:spcBef>
              <a:spcAft>
                <a:spcPts val="0"/>
              </a:spcAft>
              <a:buSzPts val="900"/>
              <a:buNone/>
              <a:defRPr sz="900"/>
            </a:lvl6pPr>
            <a:lvl7pPr indent="-228600" lvl="6" marL="3200400" rtl="0" algn="l">
              <a:lnSpc>
                <a:spcPct val="90000"/>
              </a:lnSpc>
              <a:spcBef>
                <a:spcPts val="250"/>
              </a:spcBef>
              <a:spcAft>
                <a:spcPts val="0"/>
              </a:spcAft>
              <a:buSzPts val="900"/>
              <a:buNone/>
              <a:defRPr sz="900"/>
            </a:lvl7pPr>
            <a:lvl8pPr indent="-228600" lvl="7" marL="3657600" rtl="0" algn="l">
              <a:lnSpc>
                <a:spcPct val="90000"/>
              </a:lnSpc>
              <a:spcBef>
                <a:spcPts val="250"/>
              </a:spcBef>
              <a:spcAft>
                <a:spcPts val="0"/>
              </a:spcAft>
              <a:buSzPts val="900"/>
              <a:buNone/>
              <a:defRPr sz="900"/>
            </a:lvl8pPr>
            <a:lvl9pPr indent="-228600" lvl="8" marL="4114800" rtl="0" algn="l">
              <a:lnSpc>
                <a:spcPct val="90000"/>
              </a:lnSpc>
              <a:spcBef>
                <a:spcPts val="250"/>
              </a:spcBef>
              <a:spcAft>
                <a:spcPts val="250"/>
              </a:spcAft>
              <a:buSzPts val="900"/>
              <a:buNone/>
              <a:defRPr sz="900"/>
            </a:lvl9pPr>
          </a:lstStyle>
          <a:p/>
        </p:txBody>
      </p:sp>
      <p:sp>
        <p:nvSpPr>
          <p:cNvPr id="149" name="Google Shape;149;p22"/>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0" name="Google Shape;150;p22"/>
          <p:cNvSpPr txBox="1"/>
          <p:nvPr>
            <p:ph idx="11" type="ftr"/>
          </p:nvPr>
        </p:nvSpPr>
        <p:spPr>
          <a:xfrm>
            <a:off x="3499101"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p22"/>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2" name="Shape 152"/>
        <p:cNvGrpSpPr/>
        <p:nvPr/>
      </p:nvGrpSpPr>
      <p:grpSpPr>
        <a:xfrm>
          <a:off x="0" y="0"/>
          <a:ext cx="0" cy="0"/>
          <a:chOff x="0" y="0"/>
          <a:chExt cx="0" cy="0"/>
        </a:xfrm>
      </p:grpSpPr>
      <p:sp>
        <p:nvSpPr>
          <p:cNvPr id="153" name="Google Shape;153;p23"/>
          <p:cNvSpPr txBox="1"/>
          <p:nvPr>
            <p:ph type="title"/>
          </p:nvPr>
        </p:nvSpPr>
        <p:spPr>
          <a:xfrm>
            <a:off x="252919" y="1123837"/>
            <a:ext cx="14700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3"/>
          <p:cNvSpPr txBox="1"/>
          <p:nvPr>
            <p:ph idx="1" type="body"/>
          </p:nvPr>
        </p:nvSpPr>
        <p:spPr>
          <a:xfrm rot="5400000">
            <a:off x="4966518" y="-233142"/>
            <a:ext cx="5120700" cy="7315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200"/>
              </a:spcBef>
              <a:spcAft>
                <a:spcPts val="0"/>
              </a:spcAft>
              <a:buSzPts val="1800"/>
              <a:buChar char="●"/>
              <a:defRPr/>
            </a:lvl1pPr>
            <a:lvl2pPr indent="-342900" lvl="1" marL="914400" rtl="0" algn="l">
              <a:lnSpc>
                <a:spcPct val="90000"/>
              </a:lnSpc>
              <a:spcBef>
                <a:spcPts val="250"/>
              </a:spcBef>
              <a:spcAft>
                <a:spcPts val="0"/>
              </a:spcAft>
              <a:buSzPts val="1800"/>
              <a:buChar char="●"/>
              <a:defRPr/>
            </a:lvl2pPr>
            <a:lvl3pPr indent="-342900" lvl="2" marL="1371600" rtl="0" algn="l">
              <a:lnSpc>
                <a:spcPct val="90000"/>
              </a:lnSpc>
              <a:spcBef>
                <a:spcPts val="250"/>
              </a:spcBef>
              <a:spcAft>
                <a:spcPts val="0"/>
              </a:spcAft>
              <a:buSzPts val="1800"/>
              <a:buChar char="●"/>
              <a:defRPr/>
            </a:lvl3pPr>
            <a:lvl4pPr indent="-342900" lvl="3" marL="1828800" rtl="0" algn="l">
              <a:lnSpc>
                <a:spcPct val="90000"/>
              </a:lnSpc>
              <a:spcBef>
                <a:spcPts val="250"/>
              </a:spcBef>
              <a:spcAft>
                <a:spcPts val="0"/>
              </a:spcAft>
              <a:buSzPts val="1800"/>
              <a:buChar char="●"/>
              <a:defRPr/>
            </a:lvl4pPr>
            <a:lvl5pPr indent="-342900" lvl="4" marL="2286000" rtl="0" algn="l">
              <a:lnSpc>
                <a:spcPct val="90000"/>
              </a:lnSpc>
              <a:spcBef>
                <a:spcPts val="250"/>
              </a:spcBef>
              <a:spcAft>
                <a:spcPts val="0"/>
              </a:spcAft>
              <a:buSzPts val="1800"/>
              <a:buChar char="●"/>
              <a:defRPr/>
            </a:lvl5pPr>
            <a:lvl6pPr indent="-342900" lvl="5" marL="2743200" rtl="0" algn="l">
              <a:lnSpc>
                <a:spcPct val="90000"/>
              </a:lnSpc>
              <a:spcBef>
                <a:spcPts val="250"/>
              </a:spcBef>
              <a:spcAft>
                <a:spcPts val="0"/>
              </a:spcAft>
              <a:buSzPts val="1800"/>
              <a:buChar char="●"/>
              <a:defRPr/>
            </a:lvl6pPr>
            <a:lvl7pPr indent="-342900" lvl="6" marL="3200400" rtl="0" algn="l">
              <a:lnSpc>
                <a:spcPct val="90000"/>
              </a:lnSpc>
              <a:spcBef>
                <a:spcPts val="250"/>
              </a:spcBef>
              <a:spcAft>
                <a:spcPts val="0"/>
              </a:spcAft>
              <a:buSzPts val="1800"/>
              <a:buChar char="●"/>
              <a:defRPr/>
            </a:lvl7pPr>
            <a:lvl8pPr indent="-342900" lvl="7" marL="3657600" rtl="0" algn="l">
              <a:lnSpc>
                <a:spcPct val="90000"/>
              </a:lnSpc>
              <a:spcBef>
                <a:spcPts val="250"/>
              </a:spcBef>
              <a:spcAft>
                <a:spcPts val="0"/>
              </a:spcAft>
              <a:buSzPts val="1800"/>
              <a:buChar char="●"/>
              <a:defRPr/>
            </a:lvl8pPr>
            <a:lvl9pPr indent="-342900" lvl="8" marL="4114800" rtl="0" algn="l">
              <a:lnSpc>
                <a:spcPct val="90000"/>
              </a:lnSpc>
              <a:spcBef>
                <a:spcPts val="250"/>
              </a:spcBef>
              <a:spcAft>
                <a:spcPts val="250"/>
              </a:spcAft>
              <a:buSzPts val="1800"/>
              <a:buChar char="●"/>
              <a:defRPr/>
            </a:lvl9pPr>
          </a:lstStyle>
          <a:p/>
        </p:txBody>
      </p:sp>
      <p:sp>
        <p:nvSpPr>
          <p:cNvPr id="155" name="Google Shape;155;p23"/>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3"/>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23"/>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8" name="Shape 158"/>
        <p:cNvGrpSpPr/>
        <p:nvPr/>
      </p:nvGrpSpPr>
      <p:grpSpPr>
        <a:xfrm>
          <a:off x="0" y="0"/>
          <a:ext cx="0" cy="0"/>
          <a:chOff x="0" y="0"/>
          <a:chExt cx="0" cy="0"/>
        </a:xfrm>
      </p:grpSpPr>
      <p:sp>
        <p:nvSpPr>
          <p:cNvPr id="159" name="Google Shape;159;p24"/>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4"/>
          <p:cNvSpPr txBox="1"/>
          <p:nvPr>
            <p:ph idx="1" type="body"/>
          </p:nvPr>
        </p:nvSpPr>
        <p:spPr>
          <a:xfrm rot="5400000">
            <a:off x="4965162" y="-228570"/>
            <a:ext cx="5120700" cy="7315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200"/>
              </a:spcBef>
              <a:spcAft>
                <a:spcPts val="0"/>
              </a:spcAft>
              <a:buSzPts val="1800"/>
              <a:buChar char="●"/>
              <a:defRPr/>
            </a:lvl1pPr>
            <a:lvl2pPr indent="-342900" lvl="1" marL="914400" rtl="0" algn="l">
              <a:lnSpc>
                <a:spcPct val="90000"/>
              </a:lnSpc>
              <a:spcBef>
                <a:spcPts val="250"/>
              </a:spcBef>
              <a:spcAft>
                <a:spcPts val="0"/>
              </a:spcAft>
              <a:buSzPts val="1800"/>
              <a:buChar char="●"/>
              <a:defRPr/>
            </a:lvl2pPr>
            <a:lvl3pPr indent="-342900" lvl="2" marL="1371600" rtl="0" algn="l">
              <a:lnSpc>
                <a:spcPct val="90000"/>
              </a:lnSpc>
              <a:spcBef>
                <a:spcPts val="250"/>
              </a:spcBef>
              <a:spcAft>
                <a:spcPts val="0"/>
              </a:spcAft>
              <a:buSzPts val="1800"/>
              <a:buChar char="●"/>
              <a:defRPr/>
            </a:lvl3pPr>
            <a:lvl4pPr indent="-342900" lvl="3" marL="1828800" rtl="0" algn="l">
              <a:lnSpc>
                <a:spcPct val="90000"/>
              </a:lnSpc>
              <a:spcBef>
                <a:spcPts val="250"/>
              </a:spcBef>
              <a:spcAft>
                <a:spcPts val="0"/>
              </a:spcAft>
              <a:buSzPts val="1800"/>
              <a:buChar char="●"/>
              <a:defRPr/>
            </a:lvl4pPr>
            <a:lvl5pPr indent="-342900" lvl="4" marL="2286000" rtl="0" algn="l">
              <a:lnSpc>
                <a:spcPct val="90000"/>
              </a:lnSpc>
              <a:spcBef>
                <a:spcPts val="250"/>
              </a:spcBef>
              <a:spcAft>
                <a:spcPts val="0"/>
              </a:spcAft>
              <a:buSzPts val="1800"/>
              <a:buChar char="●"/>
              <a:defRPr/>
            </a:lvl5pPr>
            <a:lvl6pPr indent="-342900" lvl="5" marL="2743200" rtl="0" algn="l">
              <a:lnSpc>
                <a:spcPct val="90000"/>
              </a:lnSpc>
              <a:spcBef>
                <a:spcPts val="250"/>
              </a:spcBef>
              <a:spcAft>
                <a:spcPts val="0"/>
              </a:spcAft>
              <a:buSzPts val="1800"/>
              <a:buChar char="●"/>
              <a:defRPr/>
            </a:lvl6pPr>
            <a:lvl7pPr indent="-342900" lvl="6" marL="3200400" rtl="0" algn="l">
              <a:lnSpc>
                <a:spcPct val="90000"/>
              </a:lnSpc>
              <a:spcBef>
                <a:spcPts val="250"/>
              </a:spcBef>
              <a:spcAft>
                <a:spcPts val="0"/>
              </a:spcAft>
              <a:buSzPts val="1800"/>
              <a:buChar char="●"/>
              <a:defRPr/>
            </a:lvl7pPr>
            <a:lvl8pPr indent="-342900" lvl="7" marL="3657600" rtl="0" algn="l">
              <a:lnSpc>
                <a:spcPct val="90000"/>
              </a:lnSpc>
              <a:spcBef>
                <a:spcPts val="250"/>
              </a:spcBef>
              <a:spcAft>
                <a:spcPts val="0"/>
              </a:spcAft>
              <a:buSzPts val="1800"/>
              <a:buChar char="●"/>
              <a:defRPr/>
            </a:lvl8pPr>
            <a:lvl9pPr indent="-342900" lvl="8" marL="4114800" rtl="0" algn="l">
              <a:lnSpc>
                <a:spcPct val="90000"/>
              </a:lnSpc>
              <a:spcBef>
                <a:spcPts val="250"/>
              </a:spcBef>
              <a:spcAft>
                <a:spcPts val="250"/>
              </a:spcAft>
              <a:buSzPts val="1800"/>
              <a:buChar char="●"/>
              <a:defRPr/>
            </a:lvl9pPr>
          </a:lstStyle>
          <a:p/>
        </p:txBody>
      </p:sp>
      <p:sp>
        <p:nvSpPr>
          <p:cNvPr id="161" name="Google Shape;161;p24"/>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24"/>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24"/>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252919" y="1123837"/>
            <a:ext cx="29475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txBox="1"/>
          <p:nvPr>
            <p:ph idx="1" type="body"/>
          </p:nvPr>
        </p:nvSpPr>
        <p:spPr>
          <a:xfrm>
            <a:off x="3869268" y="864108"/>
            <a:ext cx="7315200" cy="5120700"/>
          </a:xfrm>
          <a:prstGeom prst="rect">
            <a:avLst/>
          </a:prstGeom>
          <a:noFill/>
          <a:ln>
            <a:noFill/>
          </a:ln>
        </p:spPr>
        <p:txBody>
          <a:bodyPr anchorCtr="0" anchor="ctr" bIns="45700" lIns="91425" spcFirstLastPara="1" rIns="91425" wrap="square" tIns="45700">
            <a:normAutofit/>
          </a:bodyPr>
          <a:lstStyle>
            <a:lvl1pPr indent="-342900" lvl="0" marL="457200" rtl="0" algn="l">
              <a:lnSpc>
                <a:spcPct val="90000"/>
              </a:lnSpc>
              <a:spcBef>
                <a:spcPts val="1200"/>
              </a:spcBef>
              <a:spcAft>
                <a:spcPts val="0"/>
              </a:spcAft>
              <a:buSzPts val="1800"/>
              <a:buChar char="●"/>
              <a:defRPr/>
            </a:lvl1pPr>
            <a:lvl2pPr indent="-342900" lvl="1" marL="914400" rtl="0" algn="l">
              <a:lnSpc>
                <a:spcPct val="90000"/>
              </a:lnSpc>
              <a:spcBef>
                <a:spcPts val="250"/>
              </a:spcBef>
              <a:spcAft>
                <a:spcPts val="0"/>
              </a:spcAft>
              <a:buSzPts val="1800"/>
              <a:buChar char="●"/>
              <a:defRPr/>
            </a:lvl2pPr>
            <a:lvl3pPr indent="-342900" lvl="2" marL="1371600" rtl="0" algn="l">
              <a:lnSpc>
                <a:spcPct val="90000"/>
              </a:lnSpc>
              <a:spcBef>
                <a:spcPts val="250"/>
              </a:spcBef>
              <a:spcAft>
                <a:spcPts val="0"/>
              </a:spcAft>
              <a:buSzPts val="1800"/>
              <a:buChar char="●"/>
              <a:defRPr/>
            </a:lvl3pPr>
            <a:lvl4pPr indent="-342900" lvl="3" marL="1828800" rtl="0" algn="l">
              <a:lnSpc>
                <a:spcPct val="90000"/>
              </a:lnSpc>
              <a:spcBef>
                <a:spcPts val="250"/>
              </a:spcBef>
              <a:spcAft>
                <a:spcPts val="0"/>
              </a:spcAft>
              <a:buSzPts val="1800"/>
              <a:buChar char="●"/>
              <a:defRPr/>
            </a:lvl4pPr>
            <a:lvl5pPr indent="-342900" lvl="4" marL="2286000" rtl="0" algn="l">
              <a:lnSpc>
                <a:spcPct val="90000"/>
              </a:lnSpc>
              <a:spcBef>
                <a:spcPts val="250"/>
              </a:spcBef>
              <a:spcAft>
                <a:spcPts val="0"/>
              </a:spcAft>
              <a:buSzPts val="1800"/>
              <a:buChar char="●"/>
              <a:defRPr/>
            </a:lvl5pPr>
            <a:lvl6pPr indent="-342900" lvl="5" marL="2743200" rtl="0" algn="l">
              <a:lnSpc>
                <a:spcPct val="90000"/>
              </a:lnSpc>
              <a:spcBef>
                <a:spcPts val="250"/>
              </a:spcBef>
              <a:spcAft>
                <a:spcPts val="0"/>
              </a:spcAft>
              <a:buSzPts val="1800"/>
              <a:buChar char="●"/>
              <a:defRPr/>
            </a:lvl6pPr>
            <a:lvl7pPr indent="-342900" lvl="6" marL="3200400" rtl="0" algn="l">
              <a:lnSpc>
                <a:spcPct val="90000"/>
              </a:lnSpc>
              <a:spcBef>
                <a:spcPts val="250"/>
              </a:spcBef>
              <a:spcAft>
                <a:spcPts val="0"/>
              </a:spcAft>
              <a:buSzPts val="1800"/>
              <a:buChar char="●"/>
              <a:defRPr/>
            </a:lvl7pPr>
            <a:lvl8pPr indent="-342900" lvl="7" marL="3657600" rtl="0" algn="l">
              <a:lnSpc>
                <a:spcPct val="90000"/>
              </a:lnSpc>
              <a:spcBef>
                <a:spcPts val="250"/>
              </a:spcBef>
              <a:spcAft>
                <a:spcPts val="0"/>
              </a:spcAft>
              <a:buSzPts val="1800"/>
              <a:buChar char="●"/>
              <a:defRPr/>
            </a:lvl8pPr>
            <a:lvl9pPr indent="-342900" lvl="8" marL="4114800" rtl="0" algn="l">
              <a:lnSpc>
                <a:spcPct val="90000"/>
              </a:lnSpc>
              <a:spcBef>
                <a:spcPts val="250"/>
              </a:spcBef>
              <a:spcAft>
                <a:spcPts val="250"/>
              </a:spcAft>
              <a:buSzPts val="1800"/>
              <a:buChar char="●"/>
              <a:defRPr/>
            </a:lvl9pPr>
          </a:lstStyle>
          <a:p/>
        </p:txBody>
      </p:sp>
      <p:sp>
        <p:nvSpPr>
          <p:cNvPr id="28" name="Google Shape;28;p4"/>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4"/>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4"/>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3867912" y="1298448"/>
            <a:ext cx="7315200" cy="3255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595959"/>
              </a:buClr>
              <a:buSzPts val="5900"/>
              <a:buFont typeface="Corbel"/>
              <a:buNone/>
              <a:defRPr b="0" sz="5900">
                <a:solidFill>
                  <a:srgbClr val="595959"/>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5"/>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200"/>
              </a:spcBef>
              <a:spcAft>
                <a:spcPts val="0"/>
              </a:spcAft>
              <a:buSzPts val="2200"/>
              <a:buNone/>
              <a:defRPr sz="2200" cap="none">
                <a:solidFill>
                  <a:srgbClr val="595959"/>
                </a:solidFill>
              </a:defRPr>
            </a:lvl1pPr>
            <a:lvl2pPr indent="-228600" lvl="1" marL="914400" rtl="0" algn="l">
              <a:lnSpc>
                <a:spcPct val="90000"/>
              </a:lnSpc>
              <a:spcBef>
                <a:spcPts val="250"/>
              </a:spcBef>
              <a:spcAft>
                <a:spcPts val="0"/>
              </a:spcAft>
              <a:buSzPts val="1800"/>
              <a:buNone/>
              <a:defRPr sz="1800">
                <a:solidFill>
                  <a:srgbClr val="888888"/>
                </a:solidFill>
              </a:defRPr>
            </a:lvl2pPr>
            <a:lvl3pPr indent="-228600" lvl="2" marL="1371600" rtl="0" algn="l">
              <a:lnSpc>
                <a:spcPct val="90000"/>
              </a:lnSpc>
              <a:spcBef>
                <a:spcPts val="250"/>
              </a:spcBef>
              <a:spcAft>
                <a:spcPts val="0"/>
              </a:spcAft>
              <a:buSzPts val="1600"/>
              <a:buNone/>
              <a:defRPr sz="1600">
                <a:solidFill>
                  <a:srgbClr val="888888"/>
                </a:solidFill>
              </a:defRPr>
            </a:lvl3pPr>
            <a:lvl4pPr indent="-228600" lvl="3" marL="1828800" rtl="0" algn="l">
              <a:lnSpc>
                <a:spcPct val="90000"/>
              </a:lnSpc>
              <a:spcBef>
                <a:spcPts val="250"/>
              </a:spcBef>
              <a:spcAft>
                <a:spcPts val="0"/>
              </a:spcAft>
              <a:buSzPts val="1400"/>
              <a:buNone/>
              <a:defRPr sz="1400">
                <a:solidFill>
                  <a:srgbClr val="888888"/>
                </a:solidFill>
              </a:defRPr>
            </a:lvl4pPr>
            <a:lvl5pPr indent="-228600" lvl="4" marL="2286000" rtl="0" algn="l">
              <a:lnSpc>
                <a:spcPct val="90000"/>
              </a:lnSpc>
              <a:spcBef>
                <a:spcPts val="250"/>
              </a:spcBef>
              <a:spcAft>
                <a:spcPts val="0"/>
              </a:spcAft>
              <a:buSzPts val="1400"/>
              <a:buNone/>
              <a:defRPr sz="1400">
                <a:solidFill>
                  <a:srgbClr val="888888"/>
                </a:solidFill>
              </a:defRPr>
            </a:lvl5pPr>
            <a:lvl6pPr indent="-228600" lvl="5" marL="2743200" rtl="0" algn="l">
              <a:lnSpc>
                <a:spcPct val="90000"/>
              </a:lnSpc>
              <a:spcBef>
                <a:spcPts val="250"/>
              </a:spcBef>
              <a:spcAft>
                <a:spcPts val="0"/>
              </a:spcAft>
              <a:buSzPts val="1400"/>
              <a:buNone/>
              <a:defRPr sz="1400">
                <a:solidFill>
                  <a:srgbClr val="888888"/>
                </a:solidFill>
              </a:defRPr>
            </a:lvl6pPr>
            <a:lvl7pPr indent="-228600" lvl="6" marL="3200400" rtl="0" algn="l">
              <a:lnSpc>
                <a:spcPct val="90000"/>
              </a:lnSpc>
              <a:spcBef>
                <a:spcPts val="250"/>
              </a:spcBef>
              <a:spcAft>
                <a:spcPts val="0"/>
              </a:spcAft>
              <a:buSzPts val="1400"/>
              <a:buNone/>
              <a:defRPr sz="1400">
                <a:solidFill>
                  <a:srgbClr val="888888"/>
                </a:solidFill>
              </a:defRPr>
            </a:lvl7pPr>
            <a:lvl8pPr indent="-228600" lvl="7" marL="3657600" rtl="0" algn="l">
              <a:lnSpc>
                <a:spcPct val="90000"/>
              </a:lnSpc>
              <a:spcBef>
                <a:spcPts val="250"/>
              </a:spcBef>
              <a:spcAft>
                <a:spcPts val="0"/>
              </a:spcAft>
              <a:buSzPts val="1400"/>
              <a:buNone/>
              <a:defRPr sz="1400">
                <a:solidFill>
                  <a:srgbClr val="888888"/>
                </a:solidFill>
              </a:defRPr>
            </a:lvl8pPr>
            <a:lvl9pPr indent="-228600" lvl="8" marL="4114800" rtl="0" algn="l">
              <a:lnSpc>
                <a:spcPct val="90000"/>
              </a:lnSpc>
              <a:spcBef>
                <a:spcPts val="250"/>
              </a:spcBef>
              <a:spcAft>
                <a:spcPts val="250"/>
              </a:spcAft>
              <a:buSzPts val="1400"/>
              <a:buNone/>
              <a:defRPr sz="1400">
                <a:solidFill>
                  <a:srgbClr val="888888"/>
                </a:solidFill>
              </a:defRPr>
            </a:lvl9pPr>
          </a:lstStyle>
          <a:p/>
        </p:txBody>
      </p:sp>
      <p:sp>
        <p:nvSpPr>
          <p:cNvPr id="34" name="Google Shape;34;p5"/>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5"/>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 name="Google Shape;36;p5"/>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252919" y="1123837"/>
            <a:ext cx="29475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6"/>
          <p:cNvSpPr txBox="1"/>
          <p:nvPr>
            <p:ph idx="1" type="body"/>
          </p:nvPr>
        </p:nvSpPr>
        <p:spPr>
          <a:xfrm>
            <a:off x="3867912" y="868680"/>
            <a:ext cx="3474600" cy="51207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40" name="Google Shape;40;p6"/>
          <p:cNvSpPr txBox="1"/>
          <p:nvPr>
            <p:ph idx="2" type="body"/>
          </p:nvPr>
        </p:nvSpPr>
        <p:spPr>
          <a:xfrm>
            <a:off x="7818120" y="868680"/>
            <a:ext cx="3474600" cy="51207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41" name="Google Shape;41;p6"/>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6"/>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6"/>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252919" y="1123837"/>
            <a:ext cx="29475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7"/>
          <p:cNvSpPr txBox="1"/>
          <p:nvPr>
            <p:ph idx="1" type="body"/>
          </p:nvPr>
        </p:nvSpPr>
        <p:spPr>
          <a:xfrm>
            <a:off x="3867912" y="1023586"/>
            <a:ext cx="3474600" cy="8076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0"/>
              </a:spcBef>
              <a:spcAft>
                <a:spcPts val="0"/>
              </a:spcAft>
              <a:buSzPts val="2000"/>
              <a:buNone/>
              <a:defRPr b="1" sz="2000">
                <a:solidFill>
                  <a:srgbClr val="595959"/>
                </a:solidFill>
              </a:defRPr>
            </a:lvl1pPr>
            <a:lvl2pPr indent="-228600" lvl="1" marL="914400" rtl="0" algn="l">
              <a:lnSpc>
                <a:spcPct val="90000"/>
              </a:lnSpc>
              <a:spcBef>
                <a:spcPts val="250"/>
              </a:spcBef>
              <a:spcAft>
                <a:spcPts val="0"/>
              </a:spcAft>
              <a:buSzPts val="2000"/>
              <a:buNone/>
              <a:defRPr b="1" sz="2000"/>
            </a:lvl2pPr>
            <a:lvl3pPr indent="-228600" lvl="2" marL="1371600" rtl="0" algn="l">
              <a:lnSpc>
                <a:spcPct val="90000"/>
              </a:lnSpc>
              <a:spcBef>
                <a:spcPts val="250"/>
              </a:spcBef>
              <a:spcAft>
                <a:spcPts val="0"/>
              </a:spcAft>
              <a:buSzPts val="1800"/>
              <a:buNone/>
              <a:defRPr b="1" sz="1800"/>
            </a:lvl3pPr>
            <a:lvl4pPr indent="-228600" lvl="3" marL="1828800" rtl="0" algn="l">
              <a:lnSpc>
                <a:spcPct val="90000"/>
              </a:lnSpc>
              <a:spcBef>
                <a:spcPts val="250"/>
              </a:spcBef>
              <a:spcAft>
                <a:spcPts val="0"/>
              </a:spcAft>
              <a:buSzPts val="1600"/>
              <a:buNone/>
              <a:defRPr b="1" sz="1600"/>
            </a:lvl4pPr>
            <a:lvl5pPr indent="-228600" lvl="4" marL="2286000" rtl="0" algn="l">
              <a:lnSpc>
                <a:spcPct val="90000"/>
              </a:lnSpc>
              <a:spcBef>
                <a:spcPts val="250"/>
              </a:spcBef>
              <a:spcAft>
                <a:spcPts val="0"/>
              </a:spcAft>
              <a:buSzPts val="1600"/>
              <a:buNone/>
              <a:defRPr b="1" sz="1600"/>
            </a:lvl5pPr>
            <a:lvl6pPr indent="-228600" lvl="5" marL="2743200" rtl="0" algn="l">
              <a:lnSpc>
                <a:spcPct val="90000"/>
              </a:lnSpc>
              <a:spcBef>
                <a:spcPts val="250"/>
              </a:spcBef>
              <a:spcAft>
                <a:spcPts val="0"/>
              </a:spcAft>
              <a:buSzPts val="1600"/>
              <a:buNone/>
              <a:defRPr b="1" sz="1600"/>
            </a:lvl6pPr>
            <a:lvl7pPr indent="-228600" lvl="6" marL="3200400" rtl="0" algn="l">
              <a:lnSpc>
                <a:spcPct val="90000"/>
              </a:lnSpc>
              <a:spcBef>
                <a:spcPts val="250"/>
              </a:spcBef>
              <a:spcAft>
                <a:spcPts val="0"/>
              </a:spcAft>
              <a:buSzPts val="1600"/>
              <a:buNone/>
              <a:defRPr b="1" sz="1600"/>
            </a:lvl7pPr>
            <a:lvl8pPr indent="-228600" lvl="7" marL="3657600" rtl="0" algn="l">
              <a:lnSpc>
                <a:spcPct val="90000"/>
              </a:lnSpc>
              <a:spcBef>
                <a:spcPts val="250"/>
              </a:spcBef>
              <a:spcAft>
                <a:spcPts val="0"/>
              </a:spcAft>
              <a:buSzPts val="1600"/>
              <a:buNone/>
              <a:defRPr b="1" sz="1600"/>
            </a:lvl8pPr>
            <a:lvl9pPr indent="-228600" lvl="8" marL="4114800" rtl="0" algn="l">
              <a:lnSpc>
                <a:spcPct val="90000"/>
              </a:lnSpc>
              <a:spcBef>
                <a:spcPts val="250"/>
              </a:spcBef>
              <a:spcAft>
                <a:spcPts val="250"/>
              </a:spcAft>
              <a:buSzPts val="1600"/>
              <a:buNone/>
              <a:defRPr b="1" sz="1600"/>
            </a:lvl9pPr>
          </a:lstStyle>
          <a:p/>
        </p:txBody>
      </p:sp>
      <p:sp>
        <p:nvSpPr>
          <p:cNvPr id="47" name="Google Shape;47;p7"/>
          <p:cNvSpPr txBox="1"/>
          <p:nvPr>
            <p:ph idx="2" type="body"/>
          </p:nvPr>
        </p:nvSpPr>
        <p:spPr>
          <a:xfrm>
            <a:off x="3867912" y="1930936"/>
            <a:ext cx="3474600" cy="4023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48" name="Google Shape;48;p7"/>
          <p:cNvSpPr txBox="1"/>
          <p:nvPr>
            <p:ph idx="3" type="body"/>
          </p:nvPr>
        </p:nvSpPr>
        <p:spPr>
          <a:xfrm>
            <a:off x="7818463" y="1023586"/>
            <a:ext cx="3474600" cy="8133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0"/>
              </a:spcBef>
              <a:spcAft>
                <a:spcPts val="0"/>
              </a:spcAft>
              <a:buSzPts val="2000"/>
              <a:buNone/>
              <a:defRPr b="1" sz="2000">
                <a:solidFill>
                  <a:srgbClr val="595959"/>
                </a:solidFill>
              </a:defRPr>
            </a:lvl1pPr>
            <a:lvl2pPr indent="-228600" lvl="1" marL="914400" rtl="0" algn="l">
              <a:lnSpc>
                <a:spcPct val="90000"/>
              </a:lnSpc>
              <a:spcBef>
                <a:spcPts val="250"/>
              </a:spcBef>
              <a:spcAft>
                <a:spcPts val="0"/>
              </a:spcAft>
              <a:buSzPts val="2000"/>
              <a:buNone/>
              <a:defRPr b="1" sz="2000"/>
            </a:lvl2pPr>
            <a:lvl3pPr indent="-228600" lvl="2" marL="1371600" rtl="0" algn="l">
              <a:lnSpc>
                <a:spcPct val="90000"/>
              </a:lnSpc>
              <a:spcBef>
                <a:spcPts val="250"/>
              </a:spcBef>
              <a:spcAft>
                <a:spcPts val="0"/>
              </a:spcAft>
              <a:buSzPts val="1800"/>
              <a:buNone/>
              <a:defRPr b="1" sz="1800"/>
            </a:lvl3pPr>
            <a:lvl4pPr indent="-228600" lvl="3" marL="1828800" rtl="0" algn="l">
              <a:lnSpc>
                <a:spcPct val="90000"/>
              </a:lnSpc>
              <a:spcBef>
                <a:spcPts val="250"/>
              </a:spcBef>
              <a:spcAft>
                <a:spcPts val="0"/>
              </a:spcAft>
              <a:buSzPts val="1600"/>
              <a:buNone/>
              <a:defRPr b="1" sz="1600"/>
            </a:lvl4pPr>
            <a:lvl5pPr indent="-228600" lvl="4" marL="2286000" rtl="0" algn="l">
              <a:lnSpc>
                <a:spcPct val="90000"/>
              </a:lnSpc>
              <a:spcBef>
                <a:spcPts val="250"/>
              </a:spcBef>
              <a:spcAft>
                <a:spcPts val="0"/>
              </a:spcAft>
              <a:buSzPts val="1600"/>
              <a:buNone/>
              <a:defRPr b="1" sz="1600"/>
            </a:lvl5pPr>
            <a:lvl6pPr indent="-228600" lvl="5" marL="2743200" rtl="0" algn="l">
              <a:lnSpc>
                <a:spcPct val="90000"/>
              </a:lnSpc>
              <a:spcBef>
                <a:spcPts val="250"/>
              </a:spcBef>
              <a:spcAft>
                <a:spcPts val="0"/>
              </a:spcAft>
              <a:buSzPts val="1600"/>
              <a:buNone/>
              <a:defRPr b="1" sz="1600"/>
            </a:lvl6pPr>
            <a:lvl7pPr indent="-228600" lvl="6" marL="3200400" rtl="0" algn="l">
              <a:lnSpc>
                <a:spcPct val="90000"/>
              </a:lnSpc>
              <a:spcBef>
                <a:spcPts val="250"/>
              </a:spcBef>
              <a:spcAft>
                <a:spcPts val="0"/>
              </a:spcAft>
              <a:buSzPts val="1600"/>
              <a:buNone/>
              <a:defRPr b="1" sz="1600"/>
            </a:lvl7pPr>
            <a:lvl8pPr indent="-228600" lvl="7" marL="3657600" rtl="0" algn="l">
              <a:lnSpc>
                <a:spcPct val="90000"/>
              </a:lnSpc>
              <a:spcBef>
                <a:spcPts val="250"/>
              </a:spcBef>
              <a:spcAft>
                <a:spcPts val="0"/>
              </a:spcAft>
              <a:buSzPts val="1600"/>
              <a:buNone/>
              <a:defRPr b="1" sz="1600"/>
            </a:lvl8pPr>
            <a:lvl9pPr indent="-228600" lvl="8" marL="4114800" rtl="0" algn="l">
              <a:lnSpc>
                <a:spcPct val="90000"/>
              </a:lnSpc>
              <a:spcBef>
                <a:spcPts val="250"/>
              </a:spcBef>
              <a:spcAft>
                <a:spcPts val="250"/>
              </a:spcAft>
              <a:buSzPts val="1600"/>
              <a:buNone/>
              <a:defRPr b="1" sz="1600"/>
            </a:lvl9pPr>
          </a:lstStyle>
          <a:p/>
        </p:txBody>
      </p:sp>
      <p:sp>
        <p:nvSpPr>
          <p:cNvPr id="49" name="Google Shape;49;p7"/>
          <p:cNvSpPr txBox="1"/>
          <p:nvPr>
            <p:ph idx="4" type="body"/>
          </p:nvPr>
        </p:nvSpPr>
        <p:spPr>
          <a:xfrm>
            <a:off x="7818463" y="1930936"/>
            <a:ext cx="3474600" cy="40233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50" name="Google Shape;50;p7"/>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 name="Google Shape;51;p7"/>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7"/>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252919" y="1123837"/>
            <a:ext cx="2947500" cy="4601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rgbClr val="FFFFF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8"/>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8"/>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8"/>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256032" y="1143000"/>
            <a:ext cx="2834700" cy="2377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FFFFF"/>
              </a:buClr>
              <a:buSzPts val="3200"/>
              <a:buFont typeface="Corbel"/>
              <a:buNone/>
              <a:defRPr b="0"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9"/>
          <p:cNvSpPr txBox="1"/>
          <p:nvPr>
            <p:ph idx="1" type="body"/>
          </p:nvPr>
        </p:nvSpPr>
        <p:spPr>
          <a:xfrm>
            <a:off x="3867912" y="868680"/>
            <a:ext cx="7315200" cy="5120700"/>
          </a:xfrm>
          <a:prstGeom prst="rect">
            <a:avLst/>
          </a:prstGeom>
          <a:noFill/>
          <a:ln>
            <a:noFill/>
          </a:ln>
        </p:spPr>
        <p:txBody>
          <a:bodyPr anchorCtr="0" anchor="ctr" bIns="45700" lIns="91425" spcFirstLastPara="1" rIns="91425" wrap="square" tIns="45700">
            <a:normAutofit/>
          </a:bodyPr>
          <a:lstStyle>
            <a:lvl1pPr indent="-355600" lvl="0" marL="457200" rtl="0" algn="l">
              <a:lnSpc>
                <a:spcPct val="90000"/>
              </a:lnSpc>
              <a:spcBef>
                <a:spcPts val="1200"/>
              </a:spcBef>
              <a:spcAft>
                <a:spcPts val="0"/>
              </a:spcAft>
              <a:buSzPts val="2000"/>
              <a:buChar char="●"/>
              <a:defRPr sz="2000"/>
            </a:lvl1pPr>
            <a:lvl2pPr indent="-342900" lvl="1" marL="914400" rtl="0" algn="l">
              <a:lnSpc>
                <a:spcPct val="90000"/>
              </a:lnSpc>
              <a:spcBef>
                <a:spcPts val="250"/>
              </a:spcBef>
              <a:spcAft>
                <a:spcPts val="0"/>
              </a:spcAft>
              <a:buSzPts val="1800"/>
              <a:buChar char="●"/>
              <a:defRPr sz="1800"/>
            </a:lvl2pPr>
            <a:lvl3pPr indent="-330200" lvl="2" marL="1371600" rtl="0" algn="l">
              <a:lnSpc>
                <a:spcPct val="90000"/>
              </a:lnSpc>
              <a:spcBef>
                <a:spcPts val="250"/>
              </a:spcBef>
              <a:spcAft>
                <a:spcPts val="0"/>
              </a:spcAft>
              <a:buSzPts val="1600"/>
              <a:buChar char="●"/>
              <a:defRPr sz="1600"/>
            </a:lvl3pPr>
            <a:lvl4pPr indent="-317500" lvl="3" marL="1828800" rtl="0" algn="l">
              <a:lnSpc>
                <a:spcPct val="90000"/>
              </a:lnSpc>
              <a:spcBef>
                <a:spcPts val="250"/>
              </a:spcBef>
              <a:spcAft>
                <a:spcPts val="0"/>
              </a:spcAft>
              <a:buSzPts val="1400"/>
              <a:buChar char="●"/>
              <a:defRPr sz="1400"/>
            </a:lvl4pPr>
            <a:lvl5pPr indent="-317500" lvl="4" marL="2286000" rtl="0" algn="l">
              <a:lnSpc>
                <a:spcPct val="90000"/>
              </a:lnSpc>
              <a:spcBef>
                <a:spcPts val="250"/>
              </a:spcBef>
              <a:spcAft>
                <a:spcPts val="0"/>
              </a:spcAft>
              <a:buSzPts val="1400"/>
              <a:buChar char="●"/>
              <a:defRPr sz="1400"/>
            </a:lvl5pPr>
            <a:lvl6pPr indent="-317500" lvl="5" marL="2743200" rtl="0" algn="l">
              <a:lnSpc>
                <a:spcPct val="90000"/>
              </a:lnSpc>
              <a:spcBef>
                <a:spcPts val="250"/>
              </a:spcBef>
              <a:spcAft>
                <a:spcPts val="0"/>
              </a:spcAft>
              <a:buSzPts val="1400"/>
              <a:buChar char="●"/>
              <a:defRPr sz="1400"/>
            </a:lvl6pPr>
            <a:lvl7pPr indent="-317500" lvl="6" marL="3200400" rtl="0" algn="l">
              <a:lnSpc>
                <a:spcPct val="90000"/>
              </a:lnSpc>
              <a:spcBef>
                <a:spcPts val="250"/>
              </a:spcBef>
              <a:spcAft>
                <a:spcPts val="0"/>
              </a:spcAft>
              <a:buSzPts val="1400"/>
              <a:buChar char="●"/>
              <a:defRPr sz="1400"/>
            </a:lvl7pPr>
            <a:lvl8pPr indent="-317500" lvl="7" marL="3657600" rtl="0" algn="l">
              <a:lnSpc>
                <a:spcPct val="90000"/>
              </a:lnSpc>
              <a:spcBef>
                <a:spcPts val="250"/>
              </a:spcBef>
              <a:spcAft>
                <a:spcPts val="0"/>
              </a:spcAft>
              <a:buSzPts val="1400"/>
              <a:buChar char="●"/>
              <a:defRPr sz="1400"/>
            </a:lvl8pPr>
            <a:lvl9pPr indent="-317500" lvl="8" marL="4114800" rtl="0" algn="l">
              <a:lnSpc>
                <a:spcPct val="90000"/>
              </a:lnSpc>
              <a:spcBef>
                <a:spcPts val="250"/>
              </a:spcBef>
              <a:spcAft>
                <a:spcPts val="250"/>
              </a:spcAft>
              <a:buSzPts val="1400"/>
              <a:buChar char="●"/>
              <a:defRPr sz="1400"/>
            </a:lvl9pPr>
          </a:lstStyle>
          <a:p/>
        </p:txBody>
      </p:sp>
      <p:sp>
        <p:nvSpPr>
          <p:cNvPr id="61" name="Google Shape;61;p9"/>
          <p:cNvSpPr txBox="1"/>
          <p:nvPr>
            <p:ph idx="2" type="body"/>
          </p:nvPr>
        </p:nvSpPr>
        <p:spPr>
          <a:xfrm>
            <a:off x="256032" y="3494176"/>
            <a:ext cx="2834700" cy="23220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200"/>
              </a:spcBef>
              <a:spcAft>
                <a:spcPts val="0"/>
              </a:spcAft>
              <a:buSzPts val="1400"/>
              <a:buNone/>
              <a:defRPr sz="1400">
                <a:solidFill>
                  <a:srgbClr val="FFFFFF"/>
                </a:solidFill>
              </a:defRPr>
            </a:lvl1pPr>
            <a:lvl2pPr indent="-228600" lvl="1" marL="914400" rtl="0" algn="l">
              <a:lnSpc>
                <a:spcPct val="90000"/>
              </a:lnSpc>
              <a:spcBef>
                <a:spcPts val="250"/>
              </a:spcBef>
              <a:spcAft>
                <a:spcPts val="0"/>
              </a:spcAft>
              <a:buSzPts val="1200"/>
              <a:buNone/>
              <a:defRPr sz="1200"/>
            </a:lvl2pPr>
            <a:lvl3pPr indent="-228600" lvl="2" marL="1371600" rtl="0" algn="l">
              <a:lnSpc>
                <a:spcPct val="90000"/>
              </a:lnSpc>
              <a:spcBef>
                <a:spcPts val="250"/>
              </a:spcBef>
              <a:spcAft>
                <a:spcPts val="0"/>
              </a:spcAft>
              <a:buSzPts val="1000"/>
              <a:buNone/>
              <a:defRPr sz="1000"/>
            </a:lvl3pPr>
            <a:lvl4pPr indent="-228600" lvl="3" marL="1828800" rtl="0" algn="l">
              <a:lnSpc>
                <a:spcPct val="90000"/>
              </a:lnSpc>
              <a:spcBef>
                <a:spcPts val="250"/>
              </a:spcBef>
              <a:spcAft>
                <a:spcPts val="0"/>
              </a:spcAft>
              <a:buSzPts val="900"/>
              <a:buNone/>
              <a:defRPr sz="900"/>
            </a:lvl4pPr>
            <a:lvl5pPr indent="-228600" lvl="4" marL="2286000" rtl="0" algn="l">
              <a:lnSpc>
                <a:spcPct val="90000"/>
              </a:lnSpc>
              <a:spcBef>
                <a:spcPts val="250"/>
              </a:spcBef>
              <a:spcAft>
                <a:spcPts val="0"/>
              </a:spcAft>
              <a:buSzPts val="900"/>
              <a:buNone/>
              <a:defRPr sz="900"/>
            </a:lvl5pPr>
            <a:lvl6pPr indent="-228600" lvl="5" marL="2743200" rtl="0" algn="l">
              <a:lnSpc>
                <a:spcPct val="90000"/>
              </a:lnSpc>
              <a:spcBef>
                <a:spcPts val="250"/>
              </a:spcBef>
              <a:spcAft>
                <a:spcPts val="0"/>
              </a:spcAft>
              <a:buSzPts val="900"/>
              <a:buNone/>
              <a:defRPr sz="900"/>
            </a:lvl6pPr>
            <a:lvl7pPr indent="-228600" lvl="6" marL="3200400" rtl="0" algn="l">
              <a:lnSpc>
                <a:spcPct val="90000"/>
              </a:lnSpc>
              <a:spcBef>
                <a:spcPts val="250"/>
              </a:spcBef>
              <a:spcAft>
                <a:spcPts val="0"/>
              </a:spcAft>
              <a:buSzPts val="900"/>
              <a:buNone/>
              <a:defRPr sz="900"/>
            </a:lvl7pPr>
            <a:lvl8pPr indent="-228600" lvl="7" marL="3657600" rtl="0" algn="l">
              <a:lnSpc>
                <a:spcPct val="90000"/>
              </a:lnSpc>
              <a:spcBef>
                <a:spcPts val="250"/>
              </a:spcBef>
              <a:spcAft>
                <a:spcPts val="0"/>
              </a:spcAft>
              <a:buSzPts val="900"/>
              <a:buNone/>
              <a:defRPr sz="900"/>
            </a:lvl8pPr>
            <a:lvl9pPr indent="-228600" lvl="8" marL="4114800" rtl="0" algn="l">
              <a:lnSpc>
                <a:spcPct val="90000"/>
              </a:lnSpc>
              <a:spcBef>
                <a:spcPts val="250"/>
              </a:spcBef>
              <a:spcAft>
                <a:spcPts val="250"/>
              </a:spcAft>
              <a:buSzPts val="900"/>
              <a:buNone/>
              <a:defRPr sz="900"/>
            </a:lvl9pPr>
          </a:lstStyle>
          <a:p/>
        </p:txBody>
      </p:sp>
      <p:sp>
        <p:nvSpPr>
          <p:cNvPr id="62" name="Google Shape;62;p9"/>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9"/>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9"/>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256032" y="1143000"/>
            <a:ext cx="2834700" cy="23775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rgbClr val="FFFFFF"/>
              </a:buClr>
              <a:buSzPts val="3200"/>
              <a:buFont typeface="Corbel"/>
              <a:buNone/>
              <a:defRPr b="0"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0"/>
          <p:cNvSpPr/>
          <p:nvPr>
            <p:ph idx="2" type="pic"/>
          </p:nvPr>
        </p:nvSpPr>
        <p:spPr>
          <a:xfrm>
            <a:off x="3570644" y="767419"/>
            <a:ext cx="8115300" cy="5331000"/>
          </a:xfrm>
          <a:prstGeom prst="rect">
            <a:avLst/>
          </a:prstGeom>
          <a:solidFill>
            <a:srgbClr val="BFBFBF"/>
          </a:solidFill>
          <a:ln>
            <a:noFill/>
          </a:ln>
        </p:spPr>
      </p:sp>
      <p:sp>
        <p:nvSpPr>
          <p:cNvPr id="68" name="Google Shape;68;p10"/>
          <p:cNvSpPr txBox="1"/>
          <p:nvPr>
            <p:ph idx="1" type="body"/>
          </p:nvPr>
        </p:nvSpPr>
        <p:spPr>
          <a:xfrm>
            <a:off x="256032" y="3493008"/>
            <a:ext cx="2834700" cy="2322600"/>
          </a:xfrm>
          <a:prstGeom prst="rect">
            <a:avLst/>
          </a:prstGeom>
          <a:noFill/>
          <a:ln>
            <a:noFill/>
          </a:ln>
        </p:spPr>
        <p:txBody>
          <a:bodyPr anchorCtr="0" anchor="t" bIns="45700" lIns="91425" spcFirstLastPara="1" rIns="91425" wrap="square" tIns="45700">
            <a:normAutofit/>
          </a:bodyPr>
          <a:lstStyle>
            <a:lvl1pPr indent="-228600" lvl="0" marL="457200" rtl="0" algn="l">
              <a:lnSpc>
                <a:spcPct val="100000"/>
              </a:lnSpc>
              <a:spcBef>
                <a:spcPts val="1200"/>
              </a:spcBef>
              <a:spcAft>
                <a:spcPts val="0"/>
              </a:spcAft>
              <a:buSzPts val="1400"/>
              <a:buNone/>
              <a:defRPr sz="1400">
                <a:solidFill>
                  <a:srgbClr val="FFFFFF"/>
                </a:solidFill>
              </a:defRPr>
            </a:lvl1pPr>
            <a:lvl2pPr indent="-228600" lvl="1" marL="914400" rtl="0" algn="l">
              <a:lnSpc>
                <a:spcPct val="90000"/>
              </a:lnSpc>
              <a:spcBef>
                <a:spcPts val="250"/>
              </a:spcBef>
              <a:spcAft>
                <a:spcPts val="0"/>
              </a:spcAft>
              <a:buSzPts val="1200"/>
              <a:buNone/>
              <a:defRPr sz="1200"/>
            </a:lvl2pPr>
            <a:lvl3pPr indent="-228600" lvl="2" marL="1371600" rtl="0" algn="l">
              <a:lnSpc>
                <a:spcPct val="90000"/>
              </a:lnSpc>
              <a:spcBef>
                <a:spcPts val="250"/>
              </a:spcBef>
              <a:spcAft>
                <a:spcPts val="0"/>
              </a:spcAft>
              <a:buSzPts val="1000"/>
              <a:buNone/>
              <a:defRPr sz="1000"/>
            </a:lvl3pPr>
            <a:lvl4pPr indent="-228600" lvl="3" marL="1828800" rtl="0" algn="l">
              <a:lnSpc>
                <a:spcPct val="90000"/>
              </a:lnSpc>
              <a:spcBef>
                <a:spcPts val="250"/>
              </a:spcBef>
              <a:spcAft>
                <a:spcPts val="0"/>
              </a:spcAft>
              <a:buSzPts val="900"/>
              <a:buNone/>
              <a:defRPr sz="900"/>
            </a:lvl4pPr>
            <a:lvl5pPr indent="-228600" lvl="4" marL="2286000" rtl="0" algn="l">
              <a:lnSpc>
                <a:spcPct val="90000"/>
              </a:lnSpc>
              <a:spcBef>
                <a:spcPts val="250"/>
              </a:spcBef>
              <a:spcAft>
                <a:spcPts val="0"/>
              </a:spcAft>
              <a:buSzPts val="900"/>
              <a:buNone/>
              <a:defRPr sz="900"/>
            </a:lvl5pPr>
            <a:lvl6pPr indent="-228600" lvl="5" marL="2743200" rtl="0" algn="l">
              <a:lnSpc>
                <a:spcPct val="90000"/>
              </a:lnSpc>
              <a:spcBef>
                <a:spcPts val="250"/>
              </a:spcBef>
              <a:spcAft>
                <a:spcPts val="0"/>
              </a:spcAft>
              <a:buSzPts val="900"/>
              <a:buNone/>
              <a:defRPr sz="900"/>
            </a:lvl6pPr>
            <a:lvl7pPr indent="-228600" lvl="6" marL="3200400" rtl="0" algn="l">
              <a:lnSpc>
                <a:spcPct val="90000"/>
              </a:lnSpc>
              <a:spcBef>
                <a:spcPts val="250"/>
              </a:spcBef>
              <a:spcAft>
                <a:spcPts val="0"/>
              </a:spcAft>
              <a:buSzPts val="900"/>
              <a:buNone/>
              <a:defRPr sz="900"/>
            </a:lvl7pPr>
            <a:lvl8pPr indent="-228600" lvl="7" marL="3657600" rtl="0" algn="l">
              <a:lnSpc>
                <a:spcPct val="90000"/>
              </a:lnSpc>
              <a:spcBef>
                <a:spcPts val="250"/>
              </a:spcBef>
              <a:spcAft>
                <a:spcPts val="0"/>
              </a:spcAft>
              <a:buSzPts val="900"/>
              <a:buNone/>
              <a:defRPr sz="900"/>
            </a:lvl8pPr>
            <a:lvl9pPr indent="-228600" lvl="8" marL="4114800" rtl="0" algn="l">
              <a:lnSpc>
                <a:spcPct val="90000"/>
              </a:lnSpc>
              <a:spcBef>
                <a:spcPts val="250"/>
              </a:spcBef>
              <a:spcAft>
                <a:spcPts val="250"/>
              </a:spcAft>
              <a:buSzPts val="900"/>
              <a:buNone/>
              <a:defRPr sz="900"/>
            </a:lvl9pPr>
          </a:lstStyle>
          <a:p/>
        </p:txBody>
      </p:sp>
      <p:sp>
        <p:nvSpPr>
          <p:cNvPr id="69" name="Google Shape;69;p10"/>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0"/>
          <p:cNvSpPr txBox="1"/>
          <p:nvPr>
            <p:ph idx="11" type="ftr"/>
          </p:nvPr>
        </p:nvSpPr>
        <p:spPr>
          <a:xfrm>
            <a:off x="3499101" y="6356350"/>
            <a:ext cx="591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0"/>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1" y="758952"/>
            <a:ext cx="3443700" cy="533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252919" y="1123837"/>
            <a:ext cx="2947500" cy="4601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 name="Google Shape;8;p1"/>
          <p:cNvSpPr/>
          <p:nvPr/>
        </p:nvSpPr>
        <p:spPr>
          <a:xfrm>
            <a:off x="11815864" y="758952"/>
            <a:ext cx="384000" cy="5331000"/>
          </a:xfrm>
          <a:prstGeom prst="rect">
            <a:avLst/>
          </a:prstGeom>
          <a:solidFill>
            <a:srgbClr val="C8C8C8">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txBox="1"/>
          <p:nvPr>
            <p:ph idx="1" type="body"/>
          </p:nvPr>
        </p:nvSpPr>
        <p:spPr>
          <a:xfrm>
            <a:off x="3869268" y="864108"/>
            <a:ext cx="7315200" cy="512070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0" name="Google Shape;10;p1"/>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1" name="Google Shape;11;p1"/>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2" name="Google Shape;12;p1"/>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Corbel"/>
                <a:ea typeface="Corbel"/>
                <a:cs typeface="Corbel"/>
                <a:sym typeface="Corbel"/>
              </a:defRPr>
            </a:lvl1pPr>
            <a:lvl2pPr indent="0" lvl="1" marL="0" marR="0" rtl="0" algn="r">
              <a:spcBef>
                <a:spcPts val="0"/>
              </a:spcBef>
              <a:buNone/>
              <a:defRPr b="1" i="0" sz="1200" u="none" cap="none" strike="noStrike">
                <a:solidFill>
                  <a:schemeClr val="accent1"/>
                </a:solidFill>
                <a:latin typeface="Corbel"/>
                <a:ea typeface="Corbel"/>
                <a:cs typeface="Corbel"/>
                <a:sym typeface="Corbel"/>
              </a:defRPr>
            </a:lvl2pPr>
            <a:lvl3pPr indent="0" lvl="2" marL="0" marR="0" rtl="0" algn="r">
              <a:spcBef>
                <a:spcPts val="0"/>
              </a:spcBef>
              <a:buNone/>
              <a:defRPr b="1" i="0" sz="1200" u="none" cap="none" strike="noStrike">
                <a:solidFill>
                  <a:schemeClr val="accent1"/>
                </a:solidFill>
                <a:latin typeface="Corbel"/>
                <a:ea typeface="Corbel"/>
                <a:cs typeface="Corbel"/>
                <a:sym typeface="Corbel"/>
              </a:defRPr>
            </a:lvl3pPr>
            <a:lvl4pPr indent="0" lvl="3" marL="0" marR="0" rtl="0" algn="r">
              <a:spcBef>
                <a:spcPts val="0"/>
              </a:spcBef>
              <a:buNone/>
              <a:defRPr b="1" i="0" sz="1200" u="none" cap="none" strike="noStrike">
                <a:solidFill>
                  <a:schemeClr val="accent1"/>
                </a:solidFill>
                <a:latin typeface="Corbel"/>
                <a:ea typeface="Corbel"/>
                <a:cs typeface="Corbel"/>
                <a:sym typeface="Corbel"/>
              </a:defRPr>
            </a:lvl4pPr>
            <a:lvl5pPr indent="0" lvl="4" marL="0" marR="0" rtl="0" algn="r">
              <a:spcBef>
                <a:spcPts val="0"/>
              </a:spcBef>
              <a:buNone/>
              <a:defRPr b="1" i="0" sz="1200" u="none" cap="none" strike="noStrike">
                <a:solidFill>
                  <a:schemeClr val="accent1"/>
                </a:solidFill>
                <a:latin typeface="Corbel"/>
                <a:ea typeface="Corbel"/>
                <a:cs typeface="Corbel"/>
                <a:sym typeface="Corbel"/>
              </a:defRPr>
            </a:lvl5pPr>
            <a:lvl6pPr indent="0" lvl="5" marL="0" marR="0" rtl="0" algn="r">
              <a:spcBef>
                <a:spcPts val="0"/>
              </a:spcBef>
              <a:buNone/>
              <a:defRPr b="1" i="0" sz="1200" u="none" cap="none" strike="noStrike">
                <a:solidFill>
                  <a:schemeClr val="accent1"/>
                </a:solidFill>
                <a:latin typeface="Corbel"/>
                <a:ea typeface="Corbel"/>
                <a:cs typeface="Corbel"/>
                <a:sym typeface="Corbel"/>
              </a:defRPr>
            </a:lvl6pPr>
            <a:lvl7pPr indent="0" lvl="6" marL="0" marR="0" rtl="0" algn="r">
              <a:spcBef>
                <a:spcPts val="0"/>
              </a:spcBef>
              <a:buNone/>
              <a:defRPr b="1" i="0" sz="1200" u="none" cap="none" strike="noStrike">
                <a:solidFill>
                  <a:schemeClr val="accent1"/>
                </a:solidFill>
                <a:latin typeface="Corbel"/>
                <a:ea typeface="Corbel"/>
                <a:cs typeface="Corbel"/>
                <a:sym typeface="Corbel"/>
              </a:defRPr>
            </a:lvl7pPr>
            <a:lvl8pPr indent="0" lvl="7" marL="0" marR="0" rtl="0" algn="r">
              <a:spcBef>
                <a:spcPts val="0"/>
              </a:spcBef>
              <a:buNone/>
              <a:defRPr b="1" i="0" sz="1200" u="none" cap="none" strike="noStrike">
                <a:solidFill>
                  <a:schemeClr val="accent1"/>
                </a:solidFill>
                <a:latin typeface="Corbel"/>
                <a:ea typeface="Corbel"/>
                <a:cs typeface="Corbel"/>
                <a:sym typeface="Corbel"/>
              </a:defRPr>
            </a:lvl8pPr>
            <a:lvl9pPr indent="0" lvl="8" marL="0" marR="0" rtl="0" algn="r">
              <a:spcBef>
                <a:spcPts val="0"/>
              </a:spcBef>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13"/>
          <p:cNvSpPr/>
          <p:nvPr/>
        </p:nvSpPr>
        <p:spPr>
          <a:xfrm>
            <a:off x="1" y="136524"/>
            <a:ext cx="2011800" cy="658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type="title"/>
          </p:nvPr>
        </p:nvSpPr>
        <p:spPr>
          <a:xfrm>
            <a:off x="252919" y="1123837"/>
            <a:ext cx="1470000" cy="46011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7" name="Google Shape;87;p13"/>
          <p:cNvSpPr/>
          <p:nvPr/>
        </p:nvSpPr>
        <p:spPr>
          <a:xfrm>
            <a:off x="11815864" y="758952"/>
            <a:ext cx="384000" cy="5331000"/>
          </a:xfrm>
          <a:prstGeom prst="rect">
            <a:avLst/>
          </a:prstGeom>
          <a:solidFill>
            <a:srgbClr val="C8C8C8">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ph idx="1" type="body"/>
          </p:nvPr>
        </p:nvSpPr>
        <p:spPr>
          <a:xfrm>
            <a:off x="3869268" y="864108"/>
            <a:ext cx="7315200" cy="512070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89" name="Google Shape;89;p13"/>
          <p:cNvSpPr txBox="1"/>
          <p:nvPr>
            <p:ph idx="10" type="dt"/>
          </p:nvPr>
        </p:nvSpPr>
        <p:spPr>
          <a:xfrm>
            <a:off x="262465"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90" name="Google Shape;90;p13"/>
          <p:cNvSpPr txBox="1"/>
          <p:nvPr>
            <p:ph idx="11" type="ftr"/>
          </p:nvPr>
        </p:nvSpPr>
        <p:spPr>
          <a:xfrm>
            <a:off x="3869268" y="6356350"/>
            <a:ext cx="59115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91" name="Google Shape;91;p13"/>
          <p:cNvSpPr txBox="1"/>
          <p:nvPr>
            <p:ph idx="12" type="sldNum"/>
          </p:nvPr>
        </p:nvSpPr>
        <p:spPr>
          <a:xfrm>
            <a:off x="10634135" y="6356350"/>
            <a:ext cx="15309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Corbel"/>
                <a:ea typeface="Corbel"/>
                <a:cs typeface="Corbel"/>
                <a:sym typeface="Corbel"/>
              </a:defRPr>
            </a:lvl1pPr>
            <a:lvl2pPr indent="0" lvl="1" marL="0" marR="0" rtl="0" algn="r">
              <a:spcBef>
                <a:spcPts val="0"/>
              </a:spcBef>
              <a:buNone/>
              <a:defRPr b="1" i="0" sz="1200" u="none" cap="none" strike="noStrike">
                <a:solidFill>
                  <a:schemeClr val="accent1"/>
                </a:solidFill>
                <a:latin typeface="Corbel"/>
                <a:ea typeface="Corbel"/>
                <a:cs typeface="Corbel"/>
                <a:sym typeface="Corbel"/>
              </a:defRPr>
            </a:lvl2pPr>
            <a:lvl3pPr indent="0" lvl="2" marL="0" marR="0" rtl="0" algn="r">
              <a:spcBef>
                <a:spcPts val="0"/>
              </a:spcBef>
              <a:buNone/>
              <a:defRPr b="1" i="0" sz="1200" u="none" cap="none" strike="noStrike">
                <a:solidFill>
                  <a:schemeClr val="accent1"/>
                </a:solidFill>
                <a:latin typeface="Corbel"/>
                <a:ea typeface="Corbel"/>
                <a:cs typeface="Corbel"/>
                <a:sym typeface="Corbel"/>
              </a:defRPr>
            </a:lvl3pPr>
            <a:lvl4pPr indent="0" lvl="3" marL="0" marR="0" rtl="0" algn="r">
              <a:spcBef>
                <a:spcPts val="0"/>
              </a:spcBef>
              <a:buNone/>
              <a:defRPr b="1" i="0" sz="1200" u="none" cap="none" strike="noStrike">
                <a:solidFill>
                  <a:schemeClr val="accent1"/>
                </a:solidFill>
                <a:latin typeface="Corbel"/>
                <a:ea typeface="Corbel"/>
                <a:cs typeface="Corbel"/>
                <a:sym typeface="Corbel"/>
              </a:defRPr>
            </a:lvl4pPr>
            <a:lvl5pPr indent="0" lvl="4" marL="0" marR="0" rtl="0" algn="r">
              <a:spcBef>
                <a:spcPts val="0"/>
              </a:spcBef>
              <a:buNone/>
              <a:defRPr b="1" i="0" sz="1200" u="none" cap="none" strike="noStrike">
                <a:solidFill>
                  <a:schemeClr val="accent1"/>
                </a:solidFill>
                <a:latin typeface="Corbel"/>
                <a:ea typeface="Corbel"/>
                <a:cs typeface="Corbel"/>
                <a:sym typeface="Corbel"/>
              </a:defRPr>
            </a:lvl5pPr>
            <a:lvl6pPr indent="0" lvl="5" marL="0" marR="0" rtl="0" algn="r">
              <a:spcBef>
                <a:spcPts val="0"/>
              </a:spcBef>
              <a:buNone/>
              <a:defRPr b="1" i="0" sz="1200" u="none" cap="none" strike="noStrike">
                <a:solidFill>
                  <a:schemeClr val="accent1"/>
                </a:solidFill>
                <a:latin typeface="Corbel"/>
                <a:ea typeface="Corbel"/>
                <a:cs typeface="Corbel"/>
                <a:sym typeface="Corbel"/>
              </a:defRPr>
            </a:lvl6pPr>
            <a:lvl7pPr indent="0" lvl="6" marL="0" marR="0" rtl="0" algn="r">
              <a:spcBef>
                <a:spcPts val="0"/>
              </a:spcBef>
              <a:buNone/>
              <a:defRPr b="1" i="0" sz="1200" u="none" cap="none" strike="noStrike">
                <a:solidFill>
                  <a:schemeClr val="accent1"/>
                </a:solidFill>
                <a:latin typeface="Corbel"/>
                <a:ea typeface="Corbel"/>
                <a:cs typeface="Corbel"/>
                <a:sym typeface="Corbel"/>
              </a:defRPr>
            </a:lvl7pPr>
            <a:lvl8pPr indent="0" lvl="7" marL="0" marR="0" rtl="0" algn="r">
              <a:spcBef>
                <a:spcPts val="0"/>
              </a:spcBef>
              <a:buNone/>
              <a:defRPr b="1" i="0" sz="1200" u="none" cap="none" strike="noStrike">
                <a:solidFill>
                  <a:schemeClr val="accent1"/>
                </a:solidFill>
                <a:latin typeface="Corbel"/>
                <a:ea typeface="Corbel"/>
                <a:cs typeface="Corbel"/>
                <a:sym typeface="Corbel"/>
              </a:defRPr>
            </a:lvl8pPr>
            <a:lvl9pPr indent="0" lvl="8" marL="0" marR="0" rtl="0" algn="r">
              <a:spcBef>
                <a:spcPts val="0"/>
              </a:spcBef>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jp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linkedin.com/learning/the-data-science-of-healthcare-medicine-and-public-health" TargetMode="Externa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jpg"/><Relationship Id="rId4" Type="http://schemas.openxmlformats.org/officeDocument/2006/relationships/image" Target="../media/image19.png"/><Relationship Id="rId5" Type="http://schemas.openxmlformats.org/officeDocument/2006/relationships/image" Target="../media/image15.jpg"/><Relationship Id="rId6" Type="http://schemas.openxmlformats.org/officeDocument/2006/relationships/image" Target="../media/image17.png"/><Relationship Id="rId7" Type="http://schemas.openxmlformats.org/officeDocument/2006/relationships/image" Target="../media/image1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jpg"/><Relationship Id="rId4" Type="http://schemas.openxmlformats.org/officeDocument/2006/relationships/image" Target="../media/image35.jpg"/><Relationship Id="rId5"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jpg"/><Relationship Id="rId4" Type="http://schemas.openxmlformats.org/officeDocument/2006/relationships/image" Target="../media/image33.jpg"/><Relationship Id="rId5"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30.jpg"/><Relationship Id="rId7"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5.png"/><Relationship Id="rId7" Type="http://schemas.openxmlformats.org/officeDocument/2006/relationships/image" Target="../media/image2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nvSpPr>
        <p:spPr>
          <a:xfrm>
            <a:off x="0" y="759900"/>
            <a:ext cx="9158100" cy="5338200"/>
          </a:xfrm>
          <a:prstGeom prst="rect">
            <a:avLst/>
          </a:prstGeom>
          <a:solidFill>
            <a:srgbClr val="1622D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595959"/>
              </a:solidFill>
              <a:latin typeface="Corbel"/>
              <a:ea typeface="Corbel"/>
              <a:cs typeface="Corbel"/>
              <a:sym typeface="Corbel"/>
            </a:endParaRPr>
          </a:p>
        </p:txBody>
      </p:sp>
      <p:sp>
        <p:nvSpPr>
          <p:cNvPr id="169" name="Google Shape;169;p25"/>
          <p:cNvSpPr txBox="1"/>
          <p:nvPr>
            <p:ph type="ctrTitle"/>
          </p:nvPr>
        </p:nvSpPr>
        <p:spPr>
          <a:xfrm>
            <a:off x="1069848" y="1298448"/>
            <a:ext cx="7315200" cy="32553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Data Science</a:t>
            </a:r>
            <a:endParaRPr/>
          </a:p>
        </p:txBody>
      </p:sp>
      <p:sp>
        <p:nvSpPr>
          <p:cNvPr id="170" name="Google Shape;170;p25"/>
          <p:cNvSpPr txBox="1"/>
          <p:nvPr>
            <p:ph idx="1" type="subTitle"/>
          </p:nvPr>
        </p:nvSpPr>
        <p:spPr>
          <a:xfrm>
            <a:off x="1100015" y="4670246"/>
            <a:ext cx="7315200" cy="914400"/>
          </a:xfrm>
          <a:prstGeom prst="rect">
            <a:avLst/>
          </a:prstGeom>
        </p:spPr>
        <p:txBody>
          <a:bodyPr anchorCtr="0" anchor="t" bIns="45700" lIns="91425" spcFirstLastPara="1" rIns="91425" wrap="square" tIns="45700">
            <a:normAutofit/>
          </a:bodyPr>
          <a:lstStyle/>
          <a:p>
            <a:pPr indent="0" lvl="0" marL="0" rtl="0" algn="l">
              <a:spcBef>
                <a:spcPts val="1200"/>
              </a:spcBef>
              <a:spcAft>
                <a:spcPts val="0"/>
              </a:spcAft>
              <a:buNone/>
            </a:pPr>
            <a:r>
              <a:rPr lang="en-US"/>
              <a:t>Prathamesh Joshi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Random Forest Algorithms - Comprehensive Guide With Examples" id="233" name="Google Shape;233;p34"/>
          <p:cNvPicPr preferRelativeResize="0"/>
          <p:nvPr/>
        </p:nvPicPr>
        <p:blipFill rotWithShape="1">
          <a:blip r:embed="rId3">
            <a:alphaModFix/>
          </a:blip>
          <a:srcRect b="5452" l="0" r="0" t="6237"/>
          <a:stretch/>
        </p:blipFill>
        <p:spPr>
          <a:xfrm>
            <a:off x="128600" y="0"/>
            <a:ext cx="5715000" cy="2834640"/>
          </a:xfrm>
          <a:prstGeom prst="rect">
            <a:avLst/>
          </a:prstGeom>
          <a:noFill/>
          <a:ln>
            <a:noFill/>
          </a:ln>
        </p:spPr>
      </p:pic>
      <p:pic>
        <p:nvPicPr>
          <p:cNvPr descr="What Is Random Forest? A Complete Guide | Built In" id="234" name="Google Shape;234;p34"/>
          <p:cNvPicPr preferRelativeResize="0"/>
          <p:nvPr/>
        </p:nvPicPr>
        <p:blipFill rotWithShape="1">
          <a:blip r:embed="rId4">
            <a:alphaModFix/>
          </a:blip>
          <a:srcRect b="0" l="0" r="0" t="0"/>
          <a:stretch/>
        </p:blipFill>
        <p:spPr>
          <a:xfrm>
            <a:off x="6096000" y="3429000"/>
            <a:ext cx="6095999" cy="3429000"/>
          </a:xfrm>
          <a:prstGeom prst="rect">
            <a:avLst/>
          </a:prstGeom>
          <a:noFill/>
          <a:ln>
            <a:noFill/>
          </a:ln>
        </p:spPr>
      </p:pic>
      <p:pic>
        <p:nvPicPr>
          <p:cNvPr id="235" name="Google Shape;235;p34"/>
          <p:cNvPicPr preferRelativeResize="0"/>
          <p:nvPr/>
        </p:nvPicPr>
        <p:blipFill rotWithShape="1">
          <a:blip r:embed="rId5">
            <a:alphaModFix/>
          </a:blip>
          <a:srcRect b="0" l="0" r="0" t="0"/>
          <a:stretch/>
        </p:blipFill>
        <p:spPr>
          <a:xfrm>
            <a:off x="128600" y="2867178"/>
            <a:ext cx="5307924" cy="3990822"/>
          </a:xfrm>
          <a:prstGeom prst="rect">
            <a:avLst/>
          </a:prstGeom>
          <a:noFill/>
          <a:ln>
            <a:noFill/>
          </a:ln>
        </p:spPr>
      </p:pic>
      <p:pic>
        <p:nvPicPr>
          <p:cNvPr id="236" name="Google Shape;236;p34"/>
          <p:cNvPicPr preferRelativeResize="0"/>
          <p:nvPr/>
        </p:nvPicPr>
        <p:blipFill rotWithShape="1">
          <a:blip r:embed="rId6">
            <a:alphaModFix/>
          </a:blip>
          <a:srcRect b="0" l="0" r="0" t="0"/>
          <a:stretch/>
        </p:blipFill>
        <p:spPr>
          <a:xfrm>
            <a:off x="6608618" y="77932"/>
            <a:ext cx="5583381" cy="1893362"/>
          </a:xfrm>
          <a:prstGeom prst="rect">
            <a:avLst/>
          </a:prstGeom>
          <a:noFill/>
          <a:ln>
            <a:noFill/>
          </a:ln>
        </p:spPr>
      </p:pic>
      <p:pic>
        <p:nvPicPr>
          <p:cNvPr id="237" name="Google Shape;237;p34"/>
          <p:cNvPicPr preferRelativeResize="0"/>
          <p:nvPr/>
        </p:nvPicPr>
        <p:blipFill rotWithShape="1">
          <a:blip r:embed="rId7">
            <a:alphaModFix/>
          </a:blip>
          <a:srcRect b="0" l="0" r="0" t="0"/>
          <a:stretch/>
        </p:blipFill>
        <p:spPr>
          <a:xfrm>
            <a:off x="6096000" y="1991775"/>
            <a:ext cx="6095999" cy="187831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5"/>
          <p:cNvPicPr preferRelativeResize="0"/>
          <p:nvPr/>
        </p:nvPicPr>
        <p:blipFill rotWithShape="1">
          <a:blip r:embed="rId3">
            <a:alphaModFix/>
          </a:blip>
          <a:srcRect b="0" l="0" r="0" t="0"/>
          <a:stretch/>
        </p:blipFill>
        <p:spPr>
          <a:xfrm>
            <a:off x="0" y="0"/>
            <a:ext cx="6076125" cy="3497549"/>
          </a:xfrm>
          <a:prstGeom prst="rect">
            <a:avLst/>
          </a:prstGeom>
          <a:noFill/>
          <a:ln>
            <a:noFill/>
          </a:ln>
        </p:spPr>
      </p:pic>
      <p:sp>
        <p:nvSpPr>
          <p:cNvPr id="243" name="Google Shape;243;p35"/>
          <p:cNvSpPr txBox="1"/>
          <p:nvPr/>
        </p:nvSpPr>
        <p:spPr>
          <a:xfrm>
            <a:off x="-1" y="3423475"/>
            <a:ext cx="6521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orbel"/>
                <a:ea typeface="Corbel"/>
                <a:cs typeface="Corbel"/>
                <a:sym typeface="Corbel"/>
              </a:rPr>
              <a:t>For each point, there are some trees which do not have that point in their bootstrap sample. Aggregate the result of these trees for this point and compare the prediction with the true value. This is OOB error.</a:t>
            </a:r>
            <a:endParaRPr/>
          </a:p>
        </p:txBody>
      </p:sp>
      <p:pic>
        <p:nvPicPr>
          <p:cNvPr id="244" name="Google Shape;244;p35"/>
          <p:cNvPicPr preferRelativeResize="0"/>
          <p:nvPr/>
        </p:nvPicPr>
        <p:blipFill rotWithShape="1">
          <a:blip r:embed="rId4">
            <a:alphaModFix/>
          </a:blip>
          <a:srcRect b="0" l="0" r="0" t="0"/>
          <a:stretch/>
        </p:blipFill>
        <p:spPr>
          <a:xfrm>
            <a:off x="6692950" y="0"/>
            <a:ext cx="5387376" cy="6734200"/>
          </a:xfrm>
          <a:prstGeom prst="rect">
            <a:avLst/>
          </a:prstGeom>
          <a:noFill/>
          <a:ln>
            <a:noFill/>
          </a:ln>
        </p:spPr>
      </p:pic>
      <p:pic>
        <p:nvPicPr>
          <p:cNvPr id="245" name="Google Shape;245;p35"/>
          <p:cNvPicPr preferRelativeResize="0"/>
          <p:nvPr/>
        </p:nvPicPr>
        <p:blipFill rotWithShape="1">
          <a:blip r:embed="rId5">
            <a:alphaModFix/>
          </a:blip>
          <a:srcRect b="0" l="0" r="0" t="0"/>
          <a:stretch/>
        </p:blipFill>
        <p:spPr>
          <a:xfrm>
            <a:off x="420128" y="4667301"/>
            <a:ext cx="4933426" cy="167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6"/>
          <p:cNvPicPr preferRelativeResize="0"/>
          <p:nvPr/>
        </p:nvPicPr>
        <p:blipFill rotWithShape="1">
          <a:blip r:embed="rId3">
            <a:alphaModFix/>
          </a:blip>
          <a:srcRect b="0" l="0" r="0" t="0"/>
          <a:stretch/>
        </p:blipFill>
        <p:spPr>
          <a:xfrm>
            <a:off x="163986" y="253093"/>
            <a:ext cx="8026813" cy="4464279"/>
          </a:xfrm>
          <a:prstGeom prst="rect">
            <a:avLst/>
          </a:prstGeom>
          <a:noFill/>
          <a:ln>
            <a:noFill/>
          </a:ln>
        </p:spPr>
      </p:pic>
      <p:sp>
        <p:nvSpPr>
          <p:cNvPr id="251" name="Google Shape;251;p36"/>
          <p:cNvSpPr txBox="1"/>
          <p:nvPr/>
        </p:nvSpPr>
        <p:spPr>
          <a:xfrm>
            <a:off x="8441871" y="996043"/>
            <a:ext cx="347798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How is it possible for one problem to be solved by various techniques?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37"/>
          <p:cNvGrpSpPr/>
          <p:nvPr/>
        </p:nvGrpSpPr>
        <p:grpSpPr>
          <a:xfrm>
            <a:off x="238428" y="2868131"/>
            <a:ext cx="5642589" cy="3715047"/>
            <a:chOff x="578397" y="393911"/>
            <a:chExt cx="5642589" cy="3715047"/>
          </a:xfrm>
        </p:grpSpPr>
        <p:sp>
          <p:nvSpPr>
            <p:cNvPr id="257" name="Google Shape;257;p37"/>
            <p:cNvSpPr/>
            <p:nvPr/>
          </p:nvSpPr>
          <p:spPr>
            <a:xfrm>
              <a:off x="603524" y="393911"/>
              <a:ext cx="2128127" cy="1064063"/>
            </a:xfrm>
            <a:prstGeom prst="roundRect">
              <a:avLst>
                <a:gd fmla="val 10000"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7"/>
            <p:cNvSpPr txBox="1"/>
            <p:nvPr/>
          </p:nvSpPr>
          <p:spPr>
            <a:xfrm>
              <a:off x="634689" y="425076"/>
              <a:ext cx="2065797" cy="100173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orbel"/>
                <a:buNone/>
              </a:pPr>
              <a:r>
                <a:rPr lang="en-US" sz="2500">
                  <a:solidFill>
                    <a:schemeClr val="lt1"/>
                  </a:solidFill>
                  <a:latin typeface="Corbel"/>
                  <a:ea typeface="Corbel"/>
                  <a:cs typeface="Corbel"/>
                  <a:sym typeface="Corbel"/>
                </a:rPr>
                <a:t>Distance from the Coast </a:t>
              </a:r>
              <a:endParaRPr/>
            </a:p>
          </p:txBody>
        </p:sp>
        <p:sp>
          <p:nvSpPr>
            <p:cNvPr id="259" name="Google Shape;259;p37"/>
            <p:cNvSpPr/>
            <p:nvPr/>
          </p:nvSpPr>
          <p:spPr>
            <a:xfrm rot="2233522">
              <a:off x="2857722" y="2065224"/>
              <a:ext cx="1109067" cy="372422"/>
            </a:xfrm>
            <a:prstGeom prst="leftRightArrow">
              <a:avLst>
                <a:gd fmla="val 60000" name="adj1"/>
                <a:gd fmla="val 50000" name="adj2"/>
              </a:avLst>
            </a:prstGeom>
            <a:solidFill>
              <a:srgbClr val="ADD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txBox="1"/>
            <p:nvPr/>
          </p:nvSpPr>
          <p:spPr>
            <a:xfrm rot="2233522">
              <a:off x="2969449" y="2139708"/>
              <a:ext cx="885613" cy="2234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Corbel"/>
                <a:buNone/>
              </a:pPr>
              <a:r>
                <a:t/>
              </a:r>
              <a:endParaRPr sz="1600">
                <a:solidFill>
                  <a:schemeClr val="lt1"/>
                </a:solidFill>
                <a:latin typeface="Corbel"/>
                <a:ea typeface="Corbel"/>
                <a:cs typeface="Corbel"/>
                <a:sym typeface="Corbel"/>
              </a:endParaRPr>
            </a:p>
          </p:txBody>
        </p:sp>
        <p:sp>
          <p:nvSpPr>
            <p:cNvPr id="261" name="Google Shape;261;p37"/>
            <p:cNvSpPr/>
            <p:nvPr/>
          </p:nvSpPr>
          <p:spPr>
            <a:xfrm>
              <a:off x="4092859" y="3044895"/>
              <a:ext cx="2128127" cy="1064063"/>
            </a:xfrm>
            <a:prstGeom prst="roundRect">
              <a:avLst>
                <a:gd fmla="val 10000"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txBox="1"/>
            <p:nvPr/>
          </p:nvSpPr>
          <p:spPr>
            <a:xfrm>
              <a:off x="4124024" y="3076060"/>
              <a:ext cx="2065797" cy="100173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orbel"/>
                <a:buNone/>
              </a:pPr>
              <a:r>
                <a:rPr lang="en-US" sz="2500">
                  <a:solidFill>
                    <a:schemeClr val="lt1"/>
                  </a:solidFill>
                  <a:latin typeface="Corbel"/>
                  <a:ea typeface="Corbel"/>
                  <a:cs typeface="Corbel"/>
                  <a:sym typeface="Corbel"/>
                </a:rPr>
                <a:t>Median Income</a:t>
              </a:r>
              <a:endParaRPr/>
            </a:p>
          </p:txBody>
        </p:sp>
        <p:sp>
          <p:nvSpPr>
            <p:cNvPr id="263" name="Google Shape;263;p37"/>
            <p:cNvSpPr/>
            <p:nvPr/>
          </p:nvSpPr>
          <p:spPr>
            <a:xfrm rot="10800000">
              <a:off x="2845158" y="3390716"/>
              <a:ext cx="1109067" cy="372422"/>
            </a:xfrm>
            <a:prstGeom prst="leftRightArrow">
              <a:avLst>
                <a:gd fmla="val 60000" name="adj1"/>
                <a:gd fmla="val 50000" name="adj2"/>
              </a:avLst>
            </a:prstGeom>
            <a:solidFill>
              <a:srgbClr val="007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txBox="1"/>
            <p:nvPr/>
          </p:nvSpPr>
          <p:spPr>
            <a:xfrm>
              <a:off x="2956885" y="3465200"/>
              <a:ext cx="885613" cy="2234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Corbel"/>
                <a:buNone/>
              </a:pPr>
              <a:r>
                <a:t/>
              </a:r>
              <a:endParaRPr sz="1600">
                <a:solidFill>
                  <a:schemeClr val="lt1"/>
                </a:solidFill>
                <a:latin typeface="Corbel"/>
                <a:ea typeface="Corbel"/>
                <a:cs typeface="Corbel"/>
                <a:sym typeface="Corbel"/>
              </a:endParaRPr>
            </a:p>
          </p:txBody>
        </p:sp>
        <p:sp>
          <p:nvSpPr>
            <p:cNvPr id="265" name="Google Shape;265;p37"/>
            <p:cNvSpPr/>
            <p:nvPr/>
          </p:nvSpPr>
          <p:spPr>
            <a:xfrm>
              <a:off x="578397" y="3044895"/>
              <a:ext cx="2128127" cy="1064063"/>
            </a:xfrm>
            <a:prstGeom prst="roundRect">
              <a:avLst>
                <a:gd fmla="val 10000"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txBox="1"/>
            <p:nvPr/>
          </p:nvSpPr>
          <p:spPr>
            <a:xfrm>
              <a:off x="609562" y="3076060"/>
              <a:ext cx="2065797" cy="1001733"/>
            </a:xfrm>
            <a:prstGeom prst="rect">
              <a:avLst/>
            </a:prstGeom>
            <a:noFill/>
            <a:ln>
              <a:noFill/>
            </a:ln>
          </p:spPr>
          <p:txBody>
            <a:bodyPr anchorCtr="0" anchor="ctr" bIns="95250" lIns="95250" spcFirstLastPara="1" rIns="95250" wrap="square" tIns="95250">
              <a:noAutofit/>
            </a:bodyPr>
            <a:lstStyle/>
            <a:p>
              <a:pPr indent="0" lvl="0" marL="0" marR="0" rtl="0" algn="ctr">
                <a:lnSpc>
                  <a:spcPct val="90000"/>
                </a:lnSpc>
                <a:spcBef>
                  <a:spcPts val="0"/>
                </a:spcBef>
                <a:spcAft>
                  <a:spcPts val="0"/>
                </a:spcAft>
                <a:buClr>
                  <a:schemeClr val="lt1"/>
                </a:buClr>
                <a:buSzPts val="2500"/>
                <a:buFont typeface="Corbel"/>
                <a:buNone/>
              </a:pPr>
              <a:r>
                <a:rPr lang="en-US" sz="2500">
                  <a:solidFill>
                    <a:schemeClr val="lt1"/>
                  </a:solidFill>
                  <a:latin typeface="Corbel"/>
                  <a:ea typeface="Corbel"/>
                  <a:cs typeface="Corbel"/>
                  <a:sym typeface="Corbel"/>
                </a:rPr>
                <a:t>Median House Value</a:t>
              </a:r>
              <a:endParaRPr/>
            </a:p>
          </p:txBody>
        </p:sp>
        <p:sp>
          <p:nvSpPr>
            <p:cNvPr id="267" name="Google Shape;267;p37"/>
            <p:cNvSpPr/>
            <p:nvPr/>
          </p:nvSpPr>
          <p:spPr>
            <a:xfrm rot="-5367417">
              <a:off x="1100491" y="2065224"/>
              <a:ext cx="1109067" cy="372422"/>
            </a:xfrm>
            <a:prstGeom prst="leftRightArrow">
              <a:avLst>
                <a:gd fmla="val 60000" name="adj1"/>
                <a:gd fmla="val 50000" name="adj2"/>
              </a:avLst>
            </a:prstGeom>
            <a:solidFill>
              <a:srgbClr val="007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txBox="1"/>
            <p:nvPr/>
          </p:nvSpPr>
          <p:spPr>
            <a:xfrm rot="-5367417">
              <a:off x="1212218" y="2139708"/>
              <a:ext cx="885613" cy="2234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Corbel"/>
                <a:buNone/>
              </a:pPr>
              <a:r>
                <a:t/>
              </a:r>
              <a:endParaRPr sz="1600">
                <a:solidFill>
                  <a:schemeClr val="lt1"/>
                </a:solidFill>
                <a:latin typeface="Corbel"/>
                <a:ea typeface="Corbel"/>
                <a:cs typeface="Corbel"/>
                <a:sym typeface="Corbel"/>
              </a:endParaRPr>
            </a:p>
          </p:txBody>
        </p:sp>
      </p:grpSp>
      <p:pic>
        <p:nvPicPr>
          <p:cNvPr id="269" name="Google Shape;269;p37"/>
          <p:cNvPicPr preferRelativeResize="0"/>
          <p:nvPr/>
        </p:nvPicPr>
        <p:blipFill>
          <a:blip r:embed="rId3">
            <a:alphaModFix/>
          </a:blip>
          <a:stretch>
            <a:fillRect/>
          </a:stretch>
        </p:blipFill>
        <p:spPr>
          <a:xfrm>
            <a:off x="7162800" y="0"/>
            <a:ext cx="5029199" cy="6705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p:nvPr/>
        </p:nvSpPr>
        <p:spPr>
          <a:xfrm>
            <a:off x="307571" y="2942707"/>
            <a:ext cx="2111433" cy="1753985"/>
          </a:xfrm>
          <a:prstGeom prst="blockArc">
            <a:avLst>
              <a:gd fmla="val 10800000" name="adj1"/>
              <a:gd fmla="val 0" name="adj2"/>
              <a:gd fmla="val 25000"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275" name="Google Shape;275;p38"/>
          <p:cNvSpPr/>
          <p:nvPr/>
        </p:nvSpPr>
        <p:spPr>
          <a:xfrm rot="10800000">
            <a:off x="1986742" y="2176894"/>
            <a:ext cx="3316778" cy="3219105"/>
          </a:xfrm>
          <a:prstGeom prst="blockArc">
            <a:avLst>
              <a:gd fmla="val 10800000" name="adj1"/>
              <a:gd fmla="val 21529378" name="adj2"/>
              <a:gd fmla="val 13805"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276" name="Google Shape;276;p38"/>
          <p:cNvSpPr/>
          <p:nvPr/>
        </p:nvSpPr>
        <p:spPr>
          <a:xfrm>
            <a:off x="4865717" y="2193519"/>
            <a:ext cx="3316778" cy="3219105"/>
          </a:xfrm>
          <a:prstGeom prst="blockArc">
            <a:avLst>
              <a:gd fmla="val 10800000" name="adj1"/>
              <a:gd fmla="val 21529378" name="adj2"/>
              <a:gd fmla="val 13805"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277" name="Google Shape;277;p38"/>
          <p:cNvSpPr/>
          <p:nvPr/>
        </p:nvSpPr>
        <p:spPr>
          <a:xfrm rot="10800000">
            <a:off x="7741920" y="2884513"/>
            <a:ext cx="2111433" cy="1753985"/>
          </a:xfrm>
          <a:prstGeom prst="blockArc">
            <a:avLst>
              <a:gd fmla="val 10800000" name="adj1"/>
              <a:gd fmla="val 0" name="adj2"/>
              <a:gd fmla="val 25000"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278" name="Google Shape;278;p38"/>
          <p:cNvSpPr/>
          <p:nvPr/>
        </p:nvSpPr>
        <p:spPr>
          <a:xfrm>
            <a:off x="9422475" y="2581098"/>
            <a:ext cx="2313709" cy="2377439"/>
          </a:xfrm>
          <a:prstGeom prst="blockArc">
            <a:avLst>
              <a:gd fmla="val 10800000" name="adj1"/>
              <a:gd fmla="val 21401705" name="adj2"/>
              <a:gd fmla="val 18840" name="adj3"/>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279" name="Google Shape;279;p38"/>
          <p:cNvSpPr/>
          <p:nvPr/>
        </p:nvSpPr>
        <p:spPr>
          <a:xfrm>
            <a:off x="906087" y="2142607"/>
            <a:ext cx="756458" cy="590204"/>
          </a:xfrm>
          <a:prstGeom prst="wedgeRoundRectCallout">
            <a:avLst>
              <a:gd fmla="val -20833" name="adj1"/>
              <a:gd fmla="val 79402" name="adj2"/>
              <a:gd fmla="val 16667" name="adj3"/>
            </a:avLst>
          </a:prstGeom>
          <a:solidFill>
            <a:schemeClr val="accent1"/>
          </a:solidFill>
          <a:ln cap="flat" cmpd="sng" w="10775">
            <a:solidFill>
              <a:srgbClr val="2E87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80" name="Google Shape;280;p38"/>
          <p:cNvSpPr/>
          <p:nvPr/>
        </p:nvSpPr>
        <p:spPr>
          <a:xfrm>
            <a:off x="1363287" y="4456141"/>
            <a:ext cx="756458" cy="590204"/>
          </a:xfrm>
          <a:prstGeom prst="wedgeRoundRectCallout">
            <a:avLst>
              <a:gd fmla="val 36310" name="adj1"/>
              <a:gd fmla="val -95246" name="adj2"/>
              <a:gd fmla="val 16667" name="adj3"/>
            </a:avLst>
          </a:prstGeom>
          <a:solidFill>
            <a:schemeClr val="accent1"/>
          </a:solidFill>
          <a:ln cap="flat" cmpd="sng" w="10775">
            <a:solidFill>
              <a:srgbClr val="2E87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cxnSp>
        <p:nvCxnSpPr>
          <p:cNvPr id="281" name="Google Shape;281;p38"/>
          <p:cNvCxnSpPr/>
          <p:nvPr/>
        </p:nvCxnSpPr>
        <p:spPr>
          <a:xfrm>
            <a:off x="502326" y="3787045"/>
            <a:ext cx="1672800" cy="12600"/>
          </a:xfrm>
          <a:prstGeom prst="curvedConnector3">
            <a:avLst>
              <a:gd fmla="val 0" name="adj1"/>
            </a:avLst>
          </a:prstGeom>
          <a:noFill/>
          <a:ln cap="flat" cmpd="sng" w="28575">
            <a:solidFill>
              <a:schemeClr val="dk1"/>
            </a:solidFill>
            <a:prstDash val="dash"/>
            <a:round/>
            <a:headEnd len="sm" w="sm" type="none"/>
            <a:tailEnd len="sm" w="sm" type="none"/>
          </a:ln>
        </p:spPr>
      </p:cxnSp>
      <p:cxnSp>
        <p:nvCxnSpPr>
          <p:cNvPr id="282" name="Google Shape;282;p38"/>
          <p:cNvCxnSpPr/>
          <p:nvPr/>
        </p:nvCxnSpPr>
        <p:spPr>
          <a:xfrm>
            <a:off x="5133156" y="3757117"/>
            <a:ext cx="2834700" cy="12600"/>
          </a:xfrm>
          <a:prstGeom prst="curvedConnector3">
            <a:avLst>
              <a:gd fmla="val 0" name="adj1"/>
            </a:avLst>
          </a:prstGeom>
          <a:noFill/>
          <a:ln cap="flat" cmpd="sng" w="28575">
            <a:solidFill>
              <a:schemeClr val="dk1"/>
            </a:solidFill>
            <a:prstDash val="dash"/>
            <a:round/>
            <a:headEnd len="sm" w="sm" type="none"/>
            <a:tailEnd len="sm" w="sm" type="none"/>
          </a:ln>
        </p:spPr>
      </p:cxnSp>
      <p:cxnSp>
        <p:nvCxnSpPr>
          <p:cNvPr id="283" name="Google Shape;283;p38"/>
          <p:cNvCxnSpPr/>
          <p:nvPr/>
        </p:nvCxnSpPr>
        <p:spPr>
          <a:xfrm flipH="1" rot="10800000">
            <a:off x="2199756" y="3832501"/>
            <a:ext cx="2926200" cy="12600"/>
          </a:xfrm>
          <a:prstGeom prst="curvedConnector3">
            <a:avLst>
              <a:gd fmla="val 0" name="adj1"/>
            </a:avLst>
          </a:prstGeom>
          <a:noFill/>
          <a:ln cap="flat" cmpd="sng" w="28575">
            <a:solidFill>
              <a:schemeClr val="dk1"/>
            </a:solidFill>
            <a:prstDash val="dash"/>
            <a:round/>
            <a:headEnd len="sm" w="sm" type="none"/>
            <a:tailEnd len="sm" w="sm" type="none"/>
          </a:ln>
        </p:spPr>
      </p:cxnSp>
      <p:cxnSp>
        <p:nvCxnSpPr>
          <p:cNvPr id="284" name="Google Shape;284;p38"/>
          <p:cNvCxnSpPr/>
          <p:nvPr/>
        </p:nvCxnSpPr>
        <p:spPr>
          <a:xfrm flipH="1" rot="10800000">
            <a:off x="7982346" y="3817079"/>
            <a:ext cx="1672800" cy="12600"/>
          </a:xfrm>
          <a:prstGeom prst="curvedConnector3">
            <a:avLst>
              <a:gd fmla="val 0" name="adj1"/>
            </a:avLst>
          </a:prstGeom>
          <a:noFill/>
          <a:ln cap="flat" cmpd="sng" w="28575">
            <a:solidFill>
              <a:schemeClr val="dk1"/>
            </a:solidFill>
            <a:prstDash val="dash"/>
            <a:round/>
            <a:headEnd len="sm" w="sm" type="none"/>
            <a:tailEnd len="sm" w="sm" type="none"/>
          </a:ln>
        </p:spPr>
      </p:cxnSp>
      <p:cxnSp>
        <p:nvCxnSpPr>
          <p:cNvPr id="285" name="Google Shape;285;p38"/>
          <p:cNvCxnSpPr/>
          <p:nvPr/>
        </p:nvCxnSpPr>
        <p:spPr>
          <a:xfrm>
            <a:off x="9663447" y="3706302"/>
            <a:ext cx="1828800" cy="12600"/>
          </a:xfrm>
          <a:prstGeom prst="curvedConnector3">
            <a:avLst>
              <a:gd fmla="val 0" name="adj1"/>
            </a:avLst>
          </a:prstGeom>
          <a:noFill/>
          <a:ln cap="flat" cmpd="sng" w="28575">
            <a:solidFill>
              <a:schemeClr val="dk1"/>
            </a:solidFill>
            <a:prstDash val="dash"/>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9" name="Shape 289"/>
        <p:cNvGrpSpPr/>
        <p:nvPr/>
      </p:nvGrpSpPr>
      <p:grpSpPr>
        <a:xfrm>
          <a:off x="0" y="0"/>
          <a:ext cx="0" cy="0"/>
          <a:chOff x="0" y="0"/>
          <a:chExt cx="0" cy="0"/>
        </a:xfrm>
      </p:grpSpPr>
      <p:grpSp>
        <p:nvGrpSpPr>
          <p:cNvPr id="290" name="Google Shape;290;p39"/>
          <p:cNvGrpSpPr/>
          <p:nvPr/>
        </p:nvGrpSpPr>
        <p:grpSpPr>
          <a:xfrm>
            <a:off x="896569" y="1462223"/>
            <a:ext cx="7307318" cy="3172914"/>
            <a:chOff x="3940" y="974180"/>
            <a:chExt cx="7307318" cy="3172914"/>
          </a:xfrm>
        </p:grpSpPr>
        <p:sp>
          <p:nvSpPr>
            <p:cNvPr id="291" name="Google Shape;291;p39"/>
            <p:cNvSpPr/>
            <p:nvPr/>
          </p:nvSpPr>
          <p:spPr>
            <a:xfrm>
              <a:off x="3940" y="2356321"/>
              <a:ext cx="1922978" cy="961489"/>
            </a:xfrm>
            <a:prstGeom prst="roundRect">
              <a:avLst>
                <a:gd fmla="val 10000"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txBox="1"/>
            <p:nvPr/>
          </p:nvSpPr>
          <p:spPr>
            <a:xfrm>
              <a:off x="32101" y="2384482"/>
              <a:ext cx="1866656" cy="905167"/>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chemeClr val="dk1"/>
                </a:buClr>
                <a:buSzPts val="1300"/>
                <a:buFont typeface="Corbel"/>
                <a:buNone/>
              </a:pPr>
              <a:r>
                <a:t/>
              </a:r>
              <a:endParaRPr sz="1300">
                <a:solidFill>
                  <a:schemeClr val="lt1"/>
                </a:solidFill>
                <a:latin typeface="Corbel"/>
                <a:ea typeface="Corbel"/>
                <a:cs typeface="Corbel"/>
                <a:sym typeface="Corbel"/>
              </a:endParaRPr>
            </a:p>
          </p:txBody>
        </p:sp>
        <p:sp>
          <p:nvSpPr>
            <p:cNvPr id="293" name="Google Shape;293;p39"/>
            <p:cNvSpPr/>
            <p:nvPr/>
          </p:nvSpPr>
          <p:spPr>
            <a:xfrm rot="-2829178">
              <a:off x="1745969" y="2405526"/>
              <a:ext cx="1131091" cy="33793"/>
            </a:xfrm>
            <a:custGeom>
              <a:rect b="b" l="l" r="r" t="t"/>
              <a:pathLst>
                <a:path extrusionOk="0" h="120000" w="120000">
                  <a:moveTo>
                    <a:pt x="0" y="59998"/>
                  </a:moveTo>
                  <a:lnTo>
                    <a:pt x="120000" y="59998"/>
                  </a:lnTo>
                </a:path>
              </a:pathLst>
            </a:custGeom>
            <a:noFill/>
            <a:ln cap="flat" cmpd="sng" w="10775">
              <a:solidFill>
                <a:srgbClr val="2F9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txBox="1"/>
            <p:nvPr/>
          </p:nvSpPr>
          <p:spPr>
            <a:xfrm rot="-2829178">
              <a:off x="2283237" y="2394146"/>
              <a:ext cx="56554" cy="5655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295" name="Google Shape;295;p39"/>
            <p:cNvSpPr/>
            <p:nvPr/>
          </p:nvSpPr>
          <p:spPr>
            <a:xfrm>
              <a:off x="2696110" y="1527036"/>
              <a:ext cx="1922978" cy="961489"/>
            </a:xfrm>
            <a:prstGeom prst="roundRect">
              <a:avLst>
                <a:gd fmla="val 10000"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txBox="1"/>
            <p:nvPr/>
          </p:nvSpPr>
          <p:spPr>
            <a:xfrm>
              <a:off x="2724271" y="1555197"/>
              <a:ext cx="1866656" cy="905167"/>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chemeClr val="lt1"/>
                </a:buClr>
                <a:buSzPts val="1300"/>
                <a:buFont typeface="Corbel"/>
                <a:buNone/>
              </a:pPr>
              <a:r>
                <a:rPr b="0" lang="en-US" sz="1300">
                  <a:solidFill>
                    <a:schemeClr val="lt1"/>
                  </a:solidFill>
                  <a:latin typeface="Corbel"/>
                  <a:ea typeface="Corbel"/>
                  <a:cs typeface="Corbel"/>
                  <a:sym typeface="Corbel"/>
                </a:rPr>
                <a:t>- 77 models</a:t>
              </a:r>
              <a:endParaRPr/>
            </a:p>
            <a:p>
              <a:pPr indent="0" lvl="0" marL="0" marR="0" rtl="0" algn="ctr">
                <a:lnSpc>
                  <a:spcPct val="90000"/>
                </a:lnSpc>
                <a:spcBef>
                  <a:spcPts val="455"/>
                </a:spcBef>
                <a:spcAft>
                  <a:spcPts val="0"/>
                </a:spcAft>
                <a:buClr>
                  <a:schemeClr val="lt1"/>
                </a:buClr>
                <a:buSzPts val="1300"/>
                <a:buFont typeface="Corbel"/>
                <a:buNone/>
              </a:pPr>
              <a:r>
                <a:rPr b="0" lang="en-US" sz="1300">
                  <a:solidFill>
                    <a:schemeClr val="lt1"/>
                  </a:solidFill>
                  <a:latin typeface="Corbel"/>
                  <a:ea typeface="Corbel"/>
                  <a:cs typeface="Corbel"/>
                  <a:sym typeface="Corbel"/>
                </a:rPr>
                <a:t>- fit on all train and test data</a:t>
              </a:r>
              <a:endParaRPr/>
            </a:p>
            <a:p>
              <a:pPr indent="0" lvl="0" marL="0" marR="0" rtl="0" algn="ctr">
                <a:lnSpc>
                  <a:spcPct val="90000"/>
                </a:lnSpc>
                <a:spcBef>
                  <a:spcPts val="455"/>
                </a:spcBef>
                <a:spcAft>
                  <a:spcPts val="0"/>
                </a:spcAft>
                <a:buClr>
                  <a:schemeClr val="lt1"/>
                </a:buClr>
                <a:buSzPts val="1300"/>
                <a:buFont typeface="Corbel"/>
                <a:buNone/>
              </a:pPr>
              <a:r>
                <a:rPr b="0" lang="en-US" sz="1300">
                  <a:solidFill>
                    <a:schemeClr val="lt1"/>
                  </a:solidFill>
                  <a:latin typeface="Corbel"/>
                  <a:ea typeface="Corbel"/>
                  <a:cs typeface="Corbel"/>
                  <a:sym typeface="Corbel"/>
                </a:rPr>
                <a:t>- SVR model</a:t>
              </a:r>
              <a:endParaRPr sz="1300">
                <a:solidFill>
                  <a:schemeClr val="lt1"/>
                </a:solidFill>
                <a:latin typeface="Corbel"/>
                <a:ea typeface="Corbel"/>
                <a:cs typeface="Corbel"/>
                <a:sym typeface="Corbel"/>
              </a:endParaRPr>
            </a:p>
          </p:txBody>
        </p:sp>
        <p:sp>
          <p:nvSpPr>
            <p:cNvPr id="297" name="Google Shape;297;p39"/>
            <p:cNvSpPr/>
            <p:nvPr/>
          </p:nvSpPr>
          <p:spPr>
            <a:xfrm rot="-2142401">
              <a:off x="4530054" y="1714455"/>
              <a:ext cx="947262" cy="33793"/>
            </a:xfrm>
            <a:custGeom>
              <a:rect b="b" l="l" r="r" t="t"/>
              <a:pathLst>
                <a:path extrusionOk="0" h="120000" w="120000">
                  <a:moveTo>
                    <a:pt x="0" y="59998"/>
                  </a:moveTo>
                  <a:lnTo>
                    <a:pt x="120000" y="59998"/>
                  </a:lnTo>
                </a:path>
              </a:pathLst>
            </a:custGeom>
            <a:noFill/>
            <a:ln cap="flat" cmpd="sng" w="10775">
              <a:solidFill>
                <a:srgbClr val="37A7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txBox="1"/>
            <p:nvPr/>
          </p:nvSpPr>
          <p:spPr>
            <a:xfrm rot="-2142401">
              <a:off x="4980003" y="1707671"/>
              <a:ext cx="47363" cy="4736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299" name="Google Shape;299;p39"/>
            <p:cNvSpPr/>
            <p:nvPr/>
          </p:nvSpPr>
          <p:spPr>
            <a:xfrm>
              <a:off x="5388280" y="974180"/>
              <a:ext cx="1922978" cy="961489"/>
            </a:xfrm>
            <a:prstGeom prst="roundRect">
              <a:avLst>
                <a:gd fmla="val 10000"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txBox="1"/>
            <p:nvPr/>
          </p:nvSpPr>
          <p:spPr>
            <a:xfrm>
              <a:off x="5416441" y="1002341"/>
              <a:ext cx="1866656" cy="905167"/>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chemeClr val="lt1"/>
                </a:buClr>
                <a:buSzPts val="1300"/>
                <a:buFont typeface="Corbel"/>
                <a:buNone/>
              </a:pPr>
              <a:r>
                <a:rPr lang="en-US" sz="1300">
                  <a:solidFill>
                    <a:schemeClr val="lt1"/>
                  </a:solidFill>
                  <a:latin typeface="Corbel"/>
                  <a:ea typeface="Corbel"/>
                  <a:cs typeface="Corbel"/>
                  <a:sym typeface="Corbel"/>
                </a:rPr>
                <a:t>- Check for null values</a:t>
              </a:r>
              <a:endParaRPr/>
            </a:p>
          </p:txBody>
        </p:sp>
        <p:sp>
          <p:nvSpPr>
            <p:cNvPr id="301" name="Google Shape;301;p39"/>
            <p:cNvSpPr/>
            <p:nvPr/>
          </p:nvSpPr>
          <p:spPr>
            <a:xfrm rot="2142401">
              <a:off x="4530054" y="2267312"/>
              <a:ext cx="947262" cy="33793"/>
            </a:xfrm>
            <a:custGeom>
              <a:rect b="b" l="l" r="r" t="t"/>
              <a:pathLst>
                <a:path extrusionOk="0" h="120000" w="120000">
                  <a:moveTo>
                    <a:pt x="0" y="59998"/>
                  </a:moveTo>
                  <a:lnTo>
                    <a:pt x="120000" y="59998"/>
                  </a:lnTo>
                </a:path>
              </a:pathLst>
            </a:custGeom>
            <a:noFill/>
            <a:ln cap="flat" cmpd="sng" w="10775">
              <a:solidFill>
                <a:srgbClr val="37A7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txBox="1"/>
            <p:nvPr/>
          </p:nvSpPr>
          <p:spPr>
            <a:xfrm rot="2142401">
              <a:off x="4980003" y="2260527"/>
              <a:ext cx="47363" cy="4736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303" name="Google Shape;303;p39"/>
            <p:cNvSpPr/>
            <p:nvPr/>
          </p:nvSpPr>
          <p:spPr>
            <a:xfrm>
              <a:off x="5388280" y="2079892"/>
              <a:ext cx="1922978" cy="961489"/>
            </a:xfrm>
            <a:prstGeom prst="roundRect">
              <a:avLst>
                <a:gd fmla="val 10000"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txBox="1"/>
            <p:nvPr/>
          </p:nvSpPr>
          <p:spPr>
            <a:xfrm>
              <a:off x="5416441" y="2108053"/>
              <a:ext cx="1866656" cy="905167"/>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chemeClr val="lt1"/>
                </a:buClr>
                <a:buSzPts val="1300"/>
                <a:buFont typeface="Corbel"/>
                <a:buNone/>
              </a:pPr>
              <a:r>
                <a:rPr lang="en-US" sz="1300">
                  <a:solidFill>
                    <a:schemeClr val="lt1"/>
                  </a:solidFill>
                  <a:latin typeface="Corbel"/>
                  <a:ea typeface="Corbel"/>
                  <a:cs typeface="Corbel"/>
                  <a:sym typeface="Corbel"/>
                </a:rPr>
                <a:t>- Remove year column</a:t>
              </a:r>
              <a:endParaRPr/>
            </a:p>
            <a:p>
              <a:pPr indent="0" lvl="0" marL="0" marR="0" rtl="0" algn="ctr">
                <a:lnSpc>
                  <a:spcPct val="90000"/>
                </a:lnSpc>
                <a:spcBef>
                  <a:spcPts val="455"/>
                </a:spcBef>
                <a:spcAft>
                  <a:spcPts val="0"/>
                </a:spcAft>
                <a:buClr>
                  <a:schemeClr val="lt1"/>
                </a:buClr>
                <a:buSzPts val="1300"/>
                <a:buFont typeface="Corbel"/>
                <a:buNone/>
              </a:pPr>
              <a:r>
                <a:rPr lang="en-US" sz="1300">
                  <a:solidFill>
                    <a:schemeClr val="lt1"/>
                  </a:solidFill>
                  <a:latin typeface="Corbel"/>
                  <a:ea typeface="Corbel"/>
                  <a:cs typeface="Corbel"/>
                  <a:sym typeface="Corbel"/>
                </a:rPr>
                <a:t>- Remove 2014 data</a:t>
              </a:r>
              <a:endParaRPr/>
            </a:p>
          </p:txBody>
        </p:sp>
        <p:sp>
          <p:nvSpPr>
            <p:cNvPr id="305" name="Google Shape;305;p39"/>
            <p:cNvSpPr/>
            <p:nvPr/>
          </p:nvSpPr>
          <p:spPr>
            <a:xfrm rot="2829178">
              <a:off x="1745969" y="3234811"/>
              <a:ext cx="1131091" cy="33793"/>
            </a:xfrm>
            <a:custGeom>
              <a:rect b="b" l="l" r="r" t="t"/>
              <a:pathLst>
                <a:path extrusionOk="0" h="120000" w="120000">
                  <a:moveTo>
                    <a:pt x="0" y="59998"/>
                  </a:moveTo>
                  <a:lnTo>
                    <a:pt x="120000" y="59998"/>
                  </a:lnTo>
                </a:path>
              </a:pathLst>
            </a:custGeom>
            <a:noFill/>
            <a:ln cap="flat" cmpd="sng" w="10775">
              <a:solidFill>
                <a:srgbClr val="2F9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txBox="1"/>
            <p:nvPr/>
          </p:nvSpPr>
          <p:spPr>
            <a:xfrm rot="2829178">
              <a:off x="2283237" y="3223430"/>
              <a:ext cx="56554" cy="5655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307" name="Google Shape;307;p39"/>
            <p:cNvSpPr/>
            <p:nvPr/>
          </p:nvSpPr>
          <p:spPr>
            <a:xfrm>
              <a:off x="2696110" y="3185605"/>
              <a:ext cx="1922978" cy="961489"/>
            </a:xfrm>
            <a:prstGeom prst="roundRect">
              <a:avLst>
                <a:gd fmla="val 10000"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txBox="1"/>
            <p:nvPr/>
          </p:nvSpPr>
          <p:spPr>
            <a:xfrm>
              <a:off x="2724271" y="3213766"/>
              <a:ext cx="1866656" cy="905167"/>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chemeClr val="lt1"/>
                </a:buClr>
                <a:buSzPts val="1300"/>
                <a:buFont typeface="Corbel"/>
                <a:buNone/>
              </a:pPr>
              <a:r>
                <a:rPr b="0" lang="en-US" sz="1300">
                  <a:solidFill>
                    <a:schemeClr val="lt1"/>
                  </a:solidFill>
                  <a:latin typeface="Corbel"/>
                  <a:ea typeface="Corbel"/>
                  <a:cs typeface="Corbel"/>
                  <a:sym typeface="Corbel"/>
                </a:rPr>
                <a:t>- 1 model</a:t>
              </a:r>
              <a:endParaRPr/>
            </a:p>
            <a:p>
              <a:pPr indent="0" lvl="0" marL="0" marR="0" rtl="0" algn="ctr">
                <a:lnSpc>
                  <a:spcPct val="90000"/>
                </a:lnSpc>
                <a:spcBef>
                  <a:spcPts val="455"/>
                </a:spcBef>
                <a:spcAft>
                  <a:spcPts val="0"/>
                </a:spcAft>
                <a:buClr>
                  <a:schemeClr val="lt1"/>
                </a:buClr>
                <a:buSzPts val="1300"/>
                <a:buFont typeface="Corbel"/>
                <a:buNone/>
              </a:pPr>
              <a:r>
                <a:rPr b="0" lang="en-US" sz="1300">
                  <a:solidFill>
                    <a:schemeClr val="lt1"/>
                  </a:solidFill>
                  <a:latin typeface="Corbel"/>
                  <a:ea typeface="Corbel"/>
                  <a:cs typeface="Corbel"/>
                  <a:sym typeface="Corbel"/>
                </a:rPr>
                <a:t>- use avg traffic</a:t>
              </a:r>
              <a:endParaRPr/>
            </a:p>
            <a:p>
              <a:pPr indent="0" lvl="0" marL="0" marR="0" rtl="0" algn="ctr">
                <a:lnSpc>
                  <a:spcPct val="90000"/>
                </a:lnSpc>
                <a:spcBef>
                  <a:spcPts val="455"/>
                </a:spcBef>
                <a:spcAft>
                  <a:spcPts val="0"/>
                </a:spcAft>
                <a:buClr>
                  <a:schemeClr val="lt1"/>
                </a:buClr>
                <a:buSzPts val="1300"/>
                <a:buFont typeface="Corbel"/>
                <a:buNone/>
              </a:pPr>
              <a:r>
                <a:rPr b="0" lang="en-US" sz="1300">
                  <a:solidFill>
                    <a:schemeClr val="lt1"/>
                  </a:solidFill>
                  <a:latin typeface="Corbel"/>
                  <a:ea typeface="Corbel"/>
                  <a:cs typeface="Corbel"/>
                  <a:sym typeface="Corbel"/>
                </a:rPr>
                <a:t>- SVR model</a:t>
              </a:r>
              <a:endParaRPr sz="1300">
                <a:solidFill>
                  <a:schemeClr val="lt1"/>
                </a:solidFill>
                <a:latin typeface="Corbel"/>
                <a:ea typeface="Corbel"/>
                <a:cs typeface="Corbel"/>
                <a:sym typeface="Corbel"/>
              </a:endParaRPr>
            </a:p>
          </p:txBody>
        </p:sp>
        <p:sp>
          <p:nvSpPr>
            <p:cNvPr id="309" name="Google Shape;309;p39"/>
            <p:cNvSpPr/>
            <p:nvPr/>
          </p:nvSpPr>
          <p:spPr>
            <a:xfrm>
              <a:off x="4619089" y="3649453"/>
              <a:ext cx="769191" cy="33793"/>
            </a:xfrm>
            <a:custGeom>
              <a:rect b="b" l="l" r="r" t="t"/>
              <a:pathLst>
                <a:path extrusionOk="0" h="120000" w="120000">
                  <a:moveTo>
                    <a:pt x="0" y="59998"/>
                  </a:moveTo>
                  <a:lnTo>
                    <a:pt x="120000" y="59998"/>
                  </a:lnTo>
                </a:path>
              </a:pathLst>
            </a:custGeom>
            <a:noFill/>
            <a:ln cap="flat" cmpd="sng" w="10775">
              <a:solidFill>
                <a:srgbClr val="37A7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txBox="1"/>
            <p:nvPr/>
          </p:nvSpPr>
          <p:spPr>
            <a:xfrm>
              <a:off x="4984455" y="3647120"/>
              <a:ext cx="38459" cy="3845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311" name="Google Shape;311;p39"/>
            <p:cNvSpPr/>
            <p:nvPr/>
          </p:nvSpPr>
          <p:spPr>
            <a:xfrm>
              <a:off x="5388280" y="3185605"/>
              <a:ext cx="1922978" cy="961489"/>
            </a:xfrm>
            <a:prstGeom prst="roundRect">
              <a:avLst>
                <a:gd fmla="val 10000" name="adj"/>
              </a:avLst>
            </a:prstGeom>
            <a:solidFill>
              <a:srgbClr val="3EBAD1"/>
            </a:solidFill>
            <a:ln cap="flat" cmpd="sng" w="107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txBox="1"/>
            <p:nvPr/>
          </p:nvSpPr>
          <p:spPr>
            <a:xfrm>
              <a:off x="5416441" y="3213766"/>
              <a:ext cx="1866656" cy="905167"/>
            </a:xfrm>
            <a:prstGeom prst="rect">
              <a:avLst/>
            </a:prstGeom>
            <a:noFill/>
            <a:ln>
              <a:noFill/>
            </a:ln>
          </p:spPr>
          <p:txBody>
            <a:bodyPr anchorCtr="0" anchor="ctr" bIns="8250" lIns="8250" spcFirstLastPara="1" rIns="8250" wrap="square" tIns="8250">
              <a:noAutofit/>
            </a:bodyPr>
            <a:lstStyle/>
            <a:p>
              <a:pPr indent="0" lvl="0" marL="0" marR="0" rtl="0" algn="ctr">
                <a:lnSpc>
                  <a:spcPct val="90000"/>
                </a:lnSpc>
                <a:spcBef>
                  <a:spcPts val="0"/>
                </a:spcBef>
                <a:spcAft>
                  <a:spcPts val="0"/>
                </a:spcAft>
                <a:buClr>
                  <a:schemeClr val="lt1"/>
                </a:buClr>
                <a:buSzPts val="1300"/>
                <a:buFont typeface="Corbel"/>
                <a:buNone/>
              </a:pPr>
              <a:r>
                <a:rPr lang="en-US" sz="1300">
                  <a:solidFill>
                    <a:schemeClr val="lt1"/>
                  </a:solidFill>
                  <a:latin typeface="Corbel"/>
                  <a:ea typeface="Corbel"/>
                  <a:cs typeface="Corbel"/>
                  <a:sym typeface="Corbel"/>
                </a:rPr>
                <a:t>- One hot encode communities</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sp>
        <p:nvSpPr>
          <p:cNvPr id="318" name="Google Shape;318;p40"/>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55879" lvl="0" marL="182880" rtl="0" algn="l">
              <a:lnSpc>
                <a:spcPct val="90000"/>
              </a:lnSpc>
              <a:spcBef>
                <a:spcPts val="0"/>
              </a:spcBef>
              <a:spcAft>
                <a:spcPts val="0"/>
              </a:spcAft>
              <a:buSzPts val="2000"/>
              <a:buNone/>
            </a:pPr>
            <a:r>
              <a:t/>
            </a:r>
            <a:endParaRPr/>
          </a:p>
        </p:txBody>
      </p:sp>
      <p:pic>
        <p:nvPicPr>
          <p:cNvPr id="319" name="Google Shape;319;p40"/>
          <p:cNvPicPr preferRelativeResize="0"/>
          <p:nvPr/>
        </p:nvPicPr>
        <p:blipFill>
          <a:blip r:embed="rId3">
            <a:alphaModFix/>
          </a:blip>
          <a:stretch>
            <a:fillRect/>
          </a:stretch>
        </p:blipFill>
        <p:spPr>
          <a:xfrm>
            <a:off x="4033223" y="238300"/>
            <a:ext cx="7591425" cy="6372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t/>
            </a:r>
            <a:endParaRPr/>
          </a:p>
        </p:txBody>
      </p:sp>
      <p:pic>
        <p:nvPicPr>
          <p:cNvPr descr="A computer screen shot of a computer&#10;&#10;Description automatically generated" id="325" name="Google Shape;325;p41"/>
          <p:cNvPicPr preferRelativeResize="0"/>
          <p:nvPr>
            <p:ph idx="1" type="body"/>
          </p:nvPr>
        </p:nvPicPr>
        <p:blipFill rotWithShape="1">
          <a:blip r:embed="rId3">
            <a:alphaModFix/>
          </a:blip>
          <a:srcRect b="0" l="0" r="0" t="0"/>
          <a:stretch/>
        </p:blipFill>
        <p:spPr>
          <a:xfrm rot="10800000">
            <a:off x="3868738" y="1366837"/>
            <a:ext cx="7315200" cy="4114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9000"/>
              <a:t>DAYS</a:t>
            </a:r>
            <a:endParaRPr sz="9000"/>
          </a:p>
          <a:p>
            <a:pPr indent="0" lvl="0" marL="0" rtl="0" algn="l">
              <a:spcBef>
                <a:spcPts val="0"/>
              </a:spcBef>
              <a:spcAft>
                <a:spcPts val="0"/>
              </a:spcAft>
              <a:buNone/>
            </a:pPr>
            <a:r>
              <a:rPr lang="en-US" sz="10000"/>
              <a:t>LEFT</a:t>
            </a:r>
            <a:endParaRPr sz="10000"/>
          </a:p>
        </p:txBody>
      </p:sp>
      <p:sp>
        <p:nvSpPr>
          <p:cNvPr id="331" name="Google Shape;331;p42"/>
          <p:cNvSpPr txBox="1"/>
          <p:nvPr>
            <p:ph idx="1" type="body"/>
          </p:nvPr>
        </p:nvSpPr>
        <p:spPr>
          <a:xfrm>
            <a:off x="3869275" y="864100"/>
            <a:ext cx="5074800" cy="4374600"/>
          </a:xfrm>
          <a:prstGeom prst="rect">
            <a:avLst/>
          </a:prstGeom>
        </p:spPr>
        <p:txBody>
          <a:bodyPr anchorCtr="0" anchor="ctr" bIns="45700" lIns="91425" spcFirstLastPara="1" rIns="91425" wrap="square" tIns="45700">
            <a:normAutofit/>
          </a:bodyPr>
          <a:lstStyle/>
          <a:p>
            <a:pPr indent="0" lvl="0" marL="0" rtl="0" algn="ctr">
              <a:spcBef>
                <a:spcPts val="1200"/>
              </a:spcBef>
              <a:spcAft>
                <a:spcPts val="0"/>
              </a:spcAft>
              <a:buNone/>
            </a:pPr>
            <a:r>
              <a:rPr lang="en-US" sz="20000"/>
              <a:t>74</a:t>
            </a:r>
            <a:endParaRPr sz="20000"/>
          </a:p>
        </p:txBody>
      </p:sp>
      <p:pic>
        <p:nvPicPr>
          <p:cNvPr id="332" name="Google Shape;332;p42"/>
          <p:cNvPicPr preferRelativeResize="0"/>
          <p:nvPr/>
        </p:nvPicPr>
        <p:blipFill>
          <a:blip r:embed="rId3">
            <a:alphaModFix/>
          </a:blip>
          <a:stretch>
            <a:fillRect/>
          </a:stretch>
        </p:blipFill>
        <p:spPr>
          <a:xfrm>
            <a:off x="8944050" y="3385175"/>
            <a:ext cx="3247949" cy="3472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D5C00">
            <a:alpha val="29560"/>
          </a:srgbClr>
        </a:solidFill>
      </p:bgPr>
    </p:bg>
    <p:spTree>
      <p:nvGrpSpPr>
        <p:cNvPr id="336" name="Shape 336"/>
        <p:cNvGrpSpPr/>
        <p:nvPr/>
      </p:nvGrpSpPr>
      <p:grpSpPr>
        <a:xfrm>
          <a:off x="0" y="0"/>
          <a:ext cx="0" cy="0"/>
          <a:chOff x="0" y="0"/>
          <a:chExt cx="0" cy="0"/>
        </a:xfrm>
      </p:grpSpPr>
      <p:sp>
        <p:nvSpPr>
          <p:cNvPr id="337" name="Google Shape;337;p43"/>
          <p:cNvSpPr txBox="1"/>
          <p:nvPr/>
        </p:nvSpPr>
        <p:spPr>
          <a:xfrm>
            <a:off x="182274" y="520700"/>
            <a:ext cx="27678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accent1"/>
                </a:solidFill>
                <a:highlight>
                  <a:srgbClr val="00FFFF"/>
                </a:highlight>
                <a:latin typeface="Corbel"/>
                <a:ea typeface="Corbel"/>
                <a:cs typeface="Corbel"/>
                <a:sym typeface="Corbel"/>
              </a:rPr>
              <a:t>Introduction</a:t>
            </a:r>
            <a:endParaRPr sz="1000">
              <a:solidFill>
                <a:srgbClr val="C00000"/>
              </a:solidFill>
              <a:highlight>
                <a:srgbClr val="00FFFF"/>
              </a:highlight>
              <a:latin typeface="Corbel"/>
              <a:ea typeface="Corbel"/>
              <a:cs typeface="Corbel"/>
              <a:sym typeface="Corbel"/>
            </a:endParaRPr>
          </a:p>
          <a:p>
            <a:pPr indent="0" lvl="0" marL="0" marR="0" rtl="0" algn="l">
              <a:spcBef>
                <a:spcPts val="0"/>
              </a:spcBef>
              <a:spcAft>
                <a:spcPts val="0"/>
              </a:spcAft>
              <a:buNone/>
            </a:pPr>
            <a:r>
              <a:rPr lang="en-US" sz="1000">
                <a:solidFill>
                  <a:srgbClr val="C00000"/>
                </a:solidFill>
                <a:highlight>
                  <a:srgbClr val="00FFFF"/>
                </a:highlight>
                <a:latin typeface="Corbel"/>
                <a:ea typeface="Corbel"/>
                <a:cs typeface="Corbel"/>
                <a:sym typeface="Corbel"/>
              </a:rPr>
              <a:t>What is the date you can start the job?</a:t>
            </a:r>
            <a:endParaRPr sz="1000">
              <a:solidFill>
                <a:srgbClr val="C00000"/>
              </a:solidFill>
              <a:highlight>
                <a:srgbClr val="00FFFF"/>
              </a:highlight>
              <a:latin typeface="Corbel"/>
              <a:ea typeface="Corbel"/>
              <a:cs typeface="Corbel"/>
              <a:sym typeface="Corbel"/>
            </a:endParaRPr>
          </a:p>
          <a:p>
            <a:pPr indent="0" lvl="0" marL="0" marR="0" rtl="0" algn="l">
              <a:spcBef>
                <a:spcPts val="0"/>
              </a:spcBef>
              <a:spcAft>
                <a:spcPts val="0"/>
              </a:spcAft>
              <a:buNone/>
            </a:pPr>
            <a:r>
              <a:rPr lang="en-US" sz="1000">
                <a:solidFill>
                  <a:schemeClr val="dk1"/>
                </a:solidFill>
                <a:highlight>
                  <a:srgbClr val="00FFFF"/>
                </a:highlight>
                <a:latin typeface="Corbel"/>
                <a:ea typeface="Corbel"/>
                <a:cs typeface="Corbel"/>
                <a:sym typeface="Corbel"/>
              </a:rPr>
              <a:t>The start date on my Employment Authorization Document (EAD) is August 2nd and I can start my job </a:t>
            </a:r>
            <a:r>
              <a:rPr lang="en-US" sz="1000">
                <a:solidFill>
                  <a:schemeClr val="dk1"/>
                </a:solidFill>
                <a:highlight>
                  <a:srgbClr val="00FFFF"/>
                </a:highlight>
                <a:latin typeface="Corbel"/>
                <a:ea typeface="Corbel"/>
                <a:cs typeface="Corbel"/>
                <a:sym typeface="Corbel"/>
              </a:rPr>
              <a:t>immediately</a:t>
            </a:r>
            <a:endParaRPr sz="1000">
              <a:solidFill>
                <a:srgbClr val="C00000"/>
              </a:solidFill>
              <a:highlight>
                <a:srgbClr val="00FFFF"/>
              </a:highlight>
              <a:latin typeface="Corbel"/>
              <a:ea typeface="Corbel"/>
              <a:cs typeface="Corbel"/>
              <a:sym typeface="Corbel"/>
            </a:endParaRPr>
          </a:p>
          <a:p>
            <a:pPr indent="0" lvl="0" marL="0" marR="0" rtl="0" algn="l">
              <a:spcBef>
                <a:spcPts val="0"/>
              </a:spcBef>
              <a:spcAft>
                <a:spcPts val="0"/>
              </a:spcAft>
              <a:buNone/>
            </a:pPr>
            <a:r>
              <a:t/>
            </a:r>
            <a:endParaRPr sz="1000">
              <a:solidFill>
                <a:srgbClr val="C00000"/>
              </a:solidFill>
              <a:highlight>
                <a:srgbClr val="00FFFF"/>
              </a:highlight>
              <a:latin typeface="Corbel"/>
              <a:ea typeface="Corbel"/>
              <a:cs typeface="Corbel"/>
              <a:sym typeface="Corbel"/>
            </a:endParaRPr>
          </a:p>
          <a:p>
            <a:pPr indent="0" lvl="0" marL="0" marR="0" rtl="0" algn="l">
              <a:spcBef>
                <a:spcPts val="0"/>
              </a:spcBef>
              <a:spcAft>
                <a:spcPts val="0"/>
              </a:spcAft>
              <a:buNone/>
            </a:pPr>
            <a:r>
              <a:rPr lang="en-US" sz="1000">
                <a:solidFill>
                  <a:srgbClr val="C00000"/>
                </a:solidFill>
                <a:highlight>
                  <a:srgbClr val="00FFFF"/>
                </a:highlight>
                <a:latin typeface="Corbel"/>
                <a:ea typeface="Corbel"/>
                <a:cs typeface="Corbel"/>
                <a:sym typeface="Corbel"/>
              </a:rPr>
              <a:t>What is your expected Salary</a:t>
            </a:r>
            <a:endParaRPr sz="1000">
              <a:solidFill>
                <a:srgbClr val="C00000"/>
              </a:solidFill>
              <a:highlight>
                <a:srgbClr val="00FFFF"/>
              </a:highlight>
              <a:latin typeface="Corbel"/>
              <a:ea typeface="Corbel"/>
              <a:cs typeface="Corbel"/>
              <a:sym typeface="Corbel"/>
            </a:endParaRPr>
          </a:p>
          <a:p>
            <a:pPr indent="0" lvl="0" marL="0" marR="0" rtl="0" algn="l">
              <a:spcBef>
                <a:spcPts val="0"/>
              </a:spcBef>
              <a:spcAft>
                <a:spcPts val="0"/>
              </a:spcAft>
              <a:buNone/>
            </a:pPr>
            <a:r>
              <a:rPr lang="en-US" sz="1000">
                <a:solidFill>
                  <a:schemeClr val="dk1"/>
                </a:solidFill>
                <a:highlight>
                  <a:srgbClr val="00FFFF"/>
                </a:highlight>
                <a:latin typeface="Corbel"/>
                <a:ea typeface="Corbel"/>
                <a:cs typeface="Corbel"/>
                <a:sym typeface="Corbel"/>
              </a:rPr>
              <a:t>70k $ to 90k$ </a:t>
            </a:r>
            <a:r>
              <a:rPr lang="en-US" sz="1000">
                <a:solidFill>
                  <a:schemeClr val="dk1"/>
                </a:solidFill>
                <a:highlight>
                  <a:srgbClr val="00FFFF"/>
                </a:highlight>
                <a:latin typeface="Corbel"/>
                <a:ea typeface="Corbel"/>
                <a:cs typeface="Corbel"/>
                <a:sym typeface="Corbel"/>
              </a:rPr>
              <a:t>annually</a:t>
            </a:r>
            <a:endParaRPr sz="1000">
              <a:solidFill>
                <a:schemeClr val="dk1"/>
              </a:solidFill>
              <a:highlight>
                <a:srgbClr val="00FFFF"/>
              </a:highlight>
              <a:latin typeface="Corbel"/>
              <a:ea typeface="Corbel"/>
              <a:cs typeface="Corbel"/>
              <a:sym typeface="Corbel"/>
            </a:endParaRPr>
          </a:p>
          <a:p>
            <a:pPr indent="0" lvl="0" marL="0" marR="0" rtl="0" algn="l">
              <a:spcBef>
                <a:spcPts val="0"/>
              </a:spcBef>
              <a:spcAft>
                <a:spcPts val="0"/>
              </a:spcAft>
              <a:buNone/>
            </a:pPr>
            <a:r>
              <a:rPr lang="en-US" sz="1000">
                <a:solidFill>
                  <a:schemeClr val="dk1"/>
                </a:solidFill>
                <a:highlight>
                  <a:srgbClr val="00FFFF"/>
                </a:highlight>
                <a:latin typeface="Corbel"/>
                <a:ea typeface="Corbel"/>
                <a:cs typeface="Corbel"/>
                <a:sym typeface="Corbel"/>
              </a:rPr>
              <a:t>33$ / hr - 43 $ / hr</a:t>
            </a:r>
            <a:endParaRPr sz="1000">
              <a:solidFill>
                <a:srgbClr val="C00000"/>
              </a:solidFill>
              <a:highlight>
                <a:srgbClr val="00FFFF"/>
              </a:highlight>
              <a:latin typeface="Corbel"/>
              <a:ea typeface="Corbel"/>
              <a:cs typeface="Corbel"/>
              <a:sym typeface="Corbel"/>
            </a:endParaRPr>
          </a:p>
          <a:p>
            <a:pPr indent="0" lvl="0" marL="0" marR="0" rtl="0" algn="l">
              <a:spcBef>
                <a:spcPts val="0"/>
              </a:spcBef>
              <a:spcAft>
                <a:spcPts val="0"/>
              </a:spcAft>
              <a:buNone/>
            </a:pPr>
            <a:r>
              <a:t/>
            </a:r>
            <a:endParaRPr sz="1000">
              <a:solidFill>
                <a:srgbClr val="C00000"/>
              </a:solidFill>
              <a:highlight>
                <a:srgbClr val="00FFFF"/>
              </a:highlight>
              <a:latin typeface="Corbel"/>
              <a:ea typeface="Corbel"/>
              <a:cs typeface="Corbel"/>
              <a:sym typeface="Corbel"/>
            </a:endParaRPr>
          </a:p>
          <a:p>
            <a:pPr indent="0" lvl="0" marL="0" marR="0" rtl="0" algn="l">
              <a:spcBef>
                <a:spcPts val="0"/>
              </a:spcBef>
              <a:spcAft>
                <a:spcPts val="0"/>
              </a:spcAft>
              <a:buNone/>
            </a:pPr>
            <a:r>
              <a:rPr lang="en-US" sz="1000">
                <a:solidFill>
                  <a:srgbClr val="C00000"/>
                </a:solidFill>
                <a:highlight>
                  <a:srgbClr val="00FFFF"/>
                </a:highlight>
                <a:latin typeface="Corbel"/>
                <a:ea typeface="Corbel"/>
                <a:cs typeface="Corbel"/>
                <a:sym typeface="Corbel"/>
              </a:rPr>
              <a:t>Where do you see yourself in next 5 years?</a:t>
            </a:r>
            <a:endParaRPr sz="1000">
              <a:solidFill>
                <a:srgbClr val="0000FF"/>
              </a:solidFill>
              <a:highlight>
                <a:srgbClr val="00FFFF"/>
              </a:highlight>
              <a:latin typeface="Corbel"/>
              <a:ea typeface="Corbel"/>
              <a:cs typeface="Corbel"/>
              <a:sym typeface="Corbel"/>
            </a:endParaRPr>
          </a:p>
          <a:p>
            <a:pPr indent="0" lvl="0" marL="0" marR="0" rtl="0" algn="l">
              <a:spcBef>
                <a:spcPts val="0"/>
              </a:spcBef>
              <a:spcAft>
                <a:spcPts val="0"/>
              </a:spcAft>
              <a:buNone/>
            </a:pPr>
            <a:r>
              <a:rPr lang="en-US" sz="1000">
                <a:solidFill>
                  <a:schemeClr val="dk1"/>
                </a:solidFill>
                <a:highlight>
                  <a:srgbClr val="00FFFF"/>
                </a:highlight>
                <a:latin typeface="Corbel"/>
                <a:ea typeface="Corbel"/>
                <a:cs typeface="Corbel"/>
                <a:sym typeface="Corbel"/>
              </a:rPr>
              <a:t>Career paths, mentoring, training courses</a:t>
            </a:r>
            <a:endParaRPr sz="1000">
              <a:solidFill>
                <a:schemeClr val="dk1"/>
              </a:solidFill>
              <a:highlight>
                <a:srgbClr val="00FFFF"/>
              </a:highlight>
              <a:latin typeface="Corbel"/>
              <a:ea typeface="Corbel"/>
              <a:cs typeface="Corbel"/>
              <a:sym typeface="Corbel"/>
            </a:endParaRPr>
          </a:p>
          <a:p>
            <a:pPr indent="0" lvl="0" marL="0" marR="0" rtl="0" algn="l">
              <a:spcBef>
                <a:spcPts val="0"/>
              </a:spcBef>
              <a:spcAft>
                <a:spcPts val="0"/>
              </a:spcAft>
              <a:buNone/>
            </a:pPr>
            <a:r>
              <a:rPr lang="en-US" sz="1000">
                <a:solidFill>
                  <a:schemeClr val="dk1"/>
                </a:solidFill>
                <a:highlight>
                  <a:srgbClr val="00FFFF"/>
                </a:highlight>
                <a:latin typeface="Corbel"/>
                <a:ea typeface="Corbel"/>
                <a:cs typeface="Corbel"/>
                <a:sym typeface="Corbel"/>
              </a:rPr>
              <a:t>build your own career path</a:t>
            </a:r>
            <a:endParaRPr sz="1000">
              <a:solidFill>
                <a:schemeClr val="dk1"/>
              </a:solidFill>
              <a:highlight>
                <a:srgbClr val="00FFFF"/>
              </a:highlight>
              <a:latin typeface="Corbel"/>
              <a:ea typeface="Corbel"/>
              <a:cs typeface="Corbel"/>
              <a:sym typeface="Corbel"/>
            </a:endParaRPr>
          </a:p>
          <a:p>
            <a:pPr indent="0" lvl="0" marL="0" marR="0" rtl="0" algn="l">
              <a:spcBef>
                <a:spcPts val="0"/>
              </a:spcBef>
              <a:spcAft>
                <a:spcPts val="0"/>
              </a:spcAft>
              <a:buNone/>
            </a:pPr>
            <a:r>
              <a:rPr lang="en-US" sz="1000">
                <a:solidFill>
                  <a:schemeClr val="dk1"/>
                </a:solidFill>
                <a:highlight>
                  <a:srgbClr val="00FFFF"/>
                </a:highlight>
                <a:latin typeface="Corbel"/>
                <a:ea typeface="Corbel"/>
                <a:cs typeface="Corbel"/>
                <a:sym typeface="Corbel"/>
              </a:rPr>
              <a:t>project management, leadership</a:t>
            </a:r>
            <a:endParaRPr sz="1600">
              <a:highlight>
                <a:srgbClr val="00FFFF"/>
              </a:highlight>
            </a:endParaRPr>
          </a:p>
        </p:txBody>
      </p:sp>
      <p:sp>
        <p:nvSpPr>
          <p:cNvPr id="338" name="Google Shape;338;p43"/>
          <p:cNvSpPr txBox="1"/>
          <p:nvPr/>
        </p:nvSpPr>
        <p:spPr>
          <a:xfrm>
            <a:off x="182275" y="63950"/>
            <a:ext cx="21267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orbel"/>
                <a:ea typeface="Corbel"/>
                <a:cs typeface="Corbel"/>
                <a:sym typeface="Corbel"/>
              </a:rPr>
              <a:t>Primary Questions</a:t>
            </a:r>
            <a:endParaRPr sz="1500">
              <a:solidFill>
                <a:schemeClr val="dk1"/>
              </a:solidFill>
            </a:endParaRPr>
          </a:p>
        </p:txBody>
      </p:sp>
      <p:sp>
        <p:nvSpPr>
          <p:cNvPr id="339" name="Google Shape;339;p43"/>
          <p:cNvSpPr txBox="1"/>
          <p:nvPr/>
        </p:nvSpPr>
        <p:spPr>
          <a:xfrm>
            <a:off x="7035325" y="135000"/>
            <a:ext cx="5005800" cy="658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US" sz="800">
                <a:solidFill>
                  <a:schemeClr val="accent1"/>
                </a:solidFill>
                <a:latin typeface="Corbel"/>
                <a:ea typeface="Corbel"/>
                <a:cs typeface="Corbel"/>
                <a:sym typeface="Corbel"/>
              </a:rPr>
              <a:t>Personal </a:t>
            </a:r>
            <a:r>
              <a:rPr lang="en-US" sz="800">
                <a:solidFill>
                  <a:schemeClr val="accent1"/>
                </a:solidFill>
                <a:latin typeface="Corbel"/>
                <a:ea typeface="Corbel"/>
                <a:cs typeface="Corbel"/>
                <a:sym typeface="Corbel"/>
              </a:rPr>
              <a:t>Round</a:t>
            </a:r>
            <a:endParaRPr sz="800">
              <a:solidFill>
                <a:schemeClr val="accent1"/>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rgbClr val="0000FF"/>
                </a:solidFill>
                <a:latin typeface="Corbel"/>
                <a:ea typeface="Corbel"/>
                <a:cs typeface="Corbel"/>
                <a:sym typeface="Corbel"/>
              </a:rPr>
              <a:t>Describe a performance that you are proud of</a:t>
            </a:r>
            <a:endParaRPr sz="800">
              <a:solidFill>
                <a:srgbClr val="C00000"/>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chemeClr val="dk1"/>
                </a:solidFill>
                <a:latin typeface="Corbel"/>
                <a:ea typeface="Corbel"/>
                <a:cs typeface="Corbel"/>
                <a:sym typeface="Corbel"/>
              </a:rPr>
              <a:t>On one occasion, I was on paid leave and had to travel out of town. During this time, my manager informed me about an urgent need for a discussion with the Business team in the US. Despite not having my personal system with me, I joined the call using my phone.</a:t>
            </a:r>
            <a:endParaRPr sz="10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10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chemeClr val="dk1"/>
                </a:solidFill>
                <a:latin typeface="Corbel"/>
                <a:ea typeface="Corbel"/>
                <a:cs typeface="Corbel"/>
                <a:sym typeface="Corbel"/>
              </a:rPr>
              <a:t>The discussion revolved around a significant change impacting six teams we worked with, specifically regarding their dashboard look, permission, and access settings. </a:t>
            </a:r>
            <a:endParaRPr sz="10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10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chemeClr val="dk1"/>
                </a:solidFill>
                <a:latin typeface="Corbel"/>
                <a:ea typeface="Corbel"/>
                <a:cs typeface="Corbel"/>
                <a:sym typeface="Corbel"/>
              </a:rPr>
              <a:t>Given the urgency, we needed to assess the feasibility of the requirements immediately. Leveraging my proficiency with the system and my understanding of the project, I was able to provide solutions for about 80% of the major points on the spot. The minor details were subsequently addressed and shared in due course. This experience underscored my ability to remain adaptable and responsive, even in challenging circumstances.</a:t>
            </a:r>
            <a:endParaRPr sz="800">
              <a:solidFill>
                <a:srgbClr val="C00000"/>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800">
              <a:solidFill>
                <a:srgbClr val="C00000"/>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rgbClr val="0000FF"/>
                </a:solidFill>
                <a:latin typeface="Corbel"/>
                <a:ea typeface="Corbel"/>
                <a:cs typeface="Corbel"/>
                <a:sym typeface="Corbel"/>
              </a:rPr>
              <a:t>Available to work on weekends</a:t>
            </a:r>
            <a:endParaRPr sz="1000">
              <a:solidFill>
                <a:srgbClr val="0000FF"/>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chemeClr val="dk1"/>
                </a:solidFill>
                <a:latin typeface="Corbel"/>
                <a:ea typeface="Corbel"/>
                <a:cs typeface="Corbel"/>
                <a:sym typeface="Corbel"/>
              </a:rPr>
              <a:t>I understand the importance of flexibility in today’s work environment. While I am certainly open to occasional weekend work if it is necessary to meet the deadlines or support team projects, I also value maintaining a healthy work life balance. It is crucial for me to recharge and spend my time with friends and family.</a:t>
            </a:r>
            <a:endParaRPr sz="10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1000">
              <a:solidFill>
                <a:srgbClr val="C00000"/>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1000">
              <a:solidFill>
                <a:srgbClr val="C00000"/>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1000">
              <a:solidFill>
                <a:srgbClr val="0000FF"/>
              </a:solidFill>
              <a:latin typeface="Corbel"/>
              <a:ea typeface="Corbel"/>
              <a:cs typeface="Corbel"/>
              <a:sym typeface="Corbel"/>
            </a:endParaRPr>
          </a:p>
          <a:p>
            <a:pPr indent="0" lvl="0" marL="0" marR="0" rtl="0" algn="l">
              <a:lnSpc>
                <a:spcPct val="100000"/>
              </a:lnSpc>
              <a:spcBef>
                <a:spcPts val="0"/>
              </a:spcBef>
              <a:spcAft>
                <a:spcPts val="0"/>
              </a:spcAft>
              <a:buClr>
                <a:srgbClr val="000000"/>
              </a:buClr>
              <a:buFont typeface="Arial"/>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457200" marR="0" rtl="0" algn="l">
              <a:lnSpc>
                <a:spcPct val="100000"/>
              </a:lnSpc>
              <a:spcBef>
                <a:spcPts val="0"/>
              </a:spcBef>
              <a:spcAft>
                <a:spcPts val="0"/>
              </a:spcAft>
              <a:buNone/>
            </a:pPr>
            <a:r>
              <a:t/>
            </a:r>
            <a:endParaRPr sz="1000">
              <a:solidFill>
                <a:srgbClr val="0000FF"/>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1000">
              <a:solidFill>
                <a:srgbClr val="C00000"/>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1000">
              <a:solidFill>
                <a:srgbClr val="0000FF"/>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rgbClr val="0000FF"/>
                </a:solidFill>
                <a:latin typeface="Corbel"/>
                <a:ea typeface="Corbel"/>
                <a:cs typeface="Corbel"/>
                <a:sym typeface="Corbel"/>
              </a:rPr>
              <a:t>Describe a situation where you had to work closely with designers, management, and other stakeholders on a data project. How did you ensure everyone was aligned?</a:t>
            </a:r>
            <a:endParaRPr>
              <a:solidFill>
                <a:schemeClr val="dk1"/>
              </a:solidFill>
            </a:endParaRPr>
          </a:p>
          <a:p>
            <a:pPr indent="0" lvl="0" marL="0" rtl="0" algn="l">
              <a:spcBef>
                <a:spcPts val="0"/>
              </a:spcBef>
              <a:spcAft>
                <a:spcPts val="0"/>
              </a:spcAft>
              <a:buClr>
                <a:schemeClr val="dk1"/>
              </a:buClr>
              <a:buFont typeface="Arial"/>
              <a:buNone/>
            </a:pPr>
            <a:r>
              <a:rPr lang="en-US" sz="1000">
                <a:solidFill>
                  <a:schemeClr val="dk1"/>
                </a:solidFill>
                <a:latin typeface="Corbel"/>
                <a:ea typeface="Corbel"/>
                <a:cs typeface="Corbel"/>
                <a:sym typeface="Corbel"/>
              </a:rPr>
              <a:t>In my last role, we worked on launching a new product. I collaborated with designers to understand customer preferences, with management to align the project with business objectives, and with developers to ensure technical feasibility. Regular meetings and clear communication were key to our alignment</a:t>
            </a:r>
            <a:endParaRPr sz="2100">
              <a:solidFill>
                <a:srgbClr val="595959"/>
              </a:solidFill>
              <a:latin typeface="Corbel"/>
              <a:ea typeface="Corbel"/>
              <a:cs typeface="Corbel"/>
              <a:sym typeface="Corbel"/>
            </a:endParaRPr>
          </a:p>
        </p:txBody>
      </p:sp>
      <p:graphicFrame>
        <p:nvGraphicFramePr>
          <p:cNvPr id="340" name="Google Shape;340;p43"/>
          <p:cNvGraphicFramePr/>
          <p:nvPr/>
        </p:nvGraphicFramePr>
        <p:xfrm>
          <a:off x="7131075" y="3354925"/>
          <a:ext cx="3000000" cy="3000000"/>
        </p:xfrm>
        <a:graphic>
          <a:graphicData uri="http://schemas.openxmlformats.org/drawingml/2006/table">
            <a:tbl>
              <a:tblPr>
                <a:noFill/>
                <a:tableStyleId>{9C7597C7-AF3A-4F44-BAE2-6A89903D4FE0}</a:tableStyleId>
              </a:tblPr>
              <a:tblGrid>
                <a:gridCol w="2878225"/>
                <a:gridCol w="2031825"/>
              </a:tblGrid>
              <a:tr h="381000">
                <a:tc>
                  <a:txBody>
                    <a:bodyPr/>
                    <a:lstStyle/>
                    <a:p>
                      <a:pPr indent="0" lvl="0" marL="0" rtl="0" algn="l">
                        <a:spcBef>
                          <a:spcPts val="0"/>
                        </a:spcBef>
                        <a:spcAft>
                          <a:spcPts val="0"/>
                        </a:spcAft>
                        <a:buClr>
                          <a:schemeClr val="dk1"/>
                        </a:buClr>
                        <a:buFont typeface="Arial"/>
                        <a:buNone/>
                      </a:pPr>
                      <a:r>
                        <a:rPr lang="en-US" sz="1000">
                          <a:solidFill>
                            <a:srgbClr val="0000FF"/>
                          </a:solidFill>
                          <a:latin typeface="Corbel"/>
                          <a:ea typeface="Corbel"/>
                          <a:cs typeface="Corbel"/>
                          <a:sym typeface="Corbel"/>
                        </a:rPr>
                        <a:t>Time management when you had tight deadline.</a:t>
                      </a:r>
                      <a:endParaRPr sz="1000">
                        <a:solidFill>
                          <a:srgbClr val="0000FF"/>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"In a previous role, we had a critical project with a tight deadline. To manage tasks effectively, I adopted:</a:t>
                      </a:r>
                      <a:endParaRPr sz="1600">
                        <a:solidFill>
                          <a:schemeClr val="dk1"/>
                        </a:solidFil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Prioritized tasks</a:t>
                      </a:r>
                      <a:endParaRPr sz="1600">
                        <a:solidFill>
                          <a:schemeClr val="dk1"/>
                        </a:solidFil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Make detailed timeline</a:t>
                      </a:r>
                      <a:endParaRPr sz="1600">
                        <a:solidFill>
                          <a:schemeClr val="dk1"/>
                        </a:solidFil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Frequent check-ins</a:t>
                      </a:r>
                      <a:endParaRPr sz="1600">
                        <a:solidFill>
                          <a:schemeClr val="dk1"/>
                        </a:solidFil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Project management tools</a:t>
                      </a:r>
                      <a:endParaRPr sz="1000">
                        <a:solidFill>
                          <a:srgbClr val="0070C0"/>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Bottle neck issues – delegated the tasks to experts</a:t>
                      </a:r>
                      <a:endParaRPr sz="1600">
                        <a:solidFill>
                          <a:schemeClr val="dk1"/>
                        </a:solidFil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Pomodoro – time management</a:t>
                      </a:r>
                      <a:endParaRPr sz="1600">
                        <a:solidFill>
                          <a:schemeClr val="dk1"/>
                        </a:solidFil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Clear communication</a:t>
                      </a:r>
                      <a:endParaRPr sz="1600">
                        <a:solidFill>
                          <a:schemeClr val="dk1"/>
                        </a:solidFil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	Progress and challenges</a:t>
                      </a:r>
                      <a:endParaRPr sz="1600">
                        <a:solidFill>
                          <a:schemeClr val="dk1"/>
                        </a:solidFill>
                      </a:endParaRPr>
                    </a:p>
                    <a:p>
                      <a:pPr indent="0" lvl="0" marL="0" rtl="0" algn="l">
                        <a:spcBef>
                          <a:spcPts val="0"/>
                        </a:spcBef>
                        <a:spcAft>
                          <a:spcPts val="0"/>
                        </a:spcAft>
                        <a:buClr>
                          <a:schemeClr val="dk1"/>
                        </a:buClr>
                        <a:buFont typeface="Arial"/>
                        <a:buNone/>
                      </a:pPr>
                      <a:r>
                        <a:rPr lang="en-US" sz="1000">
                          <a:solidFill>
                            <a:srgbClr val="0070C0"/>
                          </a:solidFill>
                          <a:latin typeface="Corbel"/>
                          <a:ea typeface="Corbel"/>
                          <a:cs typeface="Corbel"/>
                          <a:sym typeface="Corbel"/>
                        </a:rPr>
                        <a:t>Meticulous planning and agile adaptations</a:t>
                      </a:r>
                      <a:endParaRPr/>
                    </a:p>
                  </a:txBody>
                  <a:tcPr marT="91425" marB="91425" marR="91425" marL="91425"/>
                </a:tc>
                <a:tc>
                  <a:txBody>
                    <a:bodyPr/>
                    <a:lstStyle/>
                    <a:p>
                      <a:pPr indent="0" lvl="0" marL="0" rtl="0" algn="l">
                        <a:spcBef>
                          <a:spcPts val="0"/>
                        </a:spcBef>
                        <a:spcAft>
                          <a:spcPts val="0"/>
                        </a:spcAft>
                        <a:buClr>
                          <a:schemeClr val="dk1"/>
                        </a:buClr>
                        <a:buFont typeface="Arial"/>
                        <a:buNone/>
                      </a:pPr>
                      <a:r>
                        <a:rPr lang="en-US" sz="1000">
                          <a:solidFill>
                            <a:srgbClr val="0000FF"/>
                          </a:solidFill>
                          <a:latin typeface="Corbel"/>
                          <a:ea typeface="Corbel"/>
                          <a:cs typeface="Corbel"/>
                          <a:sym typeface="Corbel"/>
                        </a:rPr>
                        <a:t>Training to Juniors</a:t>
                      </a:r>
                      <a:endParaRPr sz="1000">
                        <a:solidFill>
                          <a:srgbClr val="0000FF"/>
                        </a:solidFill>
                        <a:latin typeface="Corbel"/>
                        <a:ea typeface="Corbel"/>
                        <a:cs typeface="Corbel"/>
                        <a:sym typeface="Corbel"/>
                      </a:endParaRPr>
                    </a:p>
                    <a:p>
                      <a:pPr indent="-292100" lvl="0" marL="457200" rtl="0" algn="l">
                        <a:spcBef>
                          <a:spcPts val="0"/>
                        </a:spcBef>
                        <a:spcAft>
                          <a:spcPts val="0"/>
                        </a:spcAft>
                        <a:buClr>
                          <a:srgbClr val="0000FF"/>
                        </a:buClr>
                        <a:buSzPts val="1000"/>
                        <a:buFont typeface="Corbel"/>
                        <a:buAutoNum type="arabicPeriod"/>
                      </a:pPr>
                      <a:r>
                        <a:rPr lang="en-US" sz="1000">
                          <a:solidFill>
                            <a:srgbClr val="0000FF"/>
                          </a:solidFill>
                          <a:latin typeface="Corbel"/>
                          <a:ea typeface="Corbel"/>
                          <a:cs typeface="Corbel"/>
                          <a:sym typeface="Corbel"/>
                        </a:rPr>
                        <a:t>Structured onboarding</a:t>
                      </a:r>
                      <a:endParaRPr sz="1000">
                        <a:solidFill>
                          <a:srgbClr val="0000FF"/>
                        </a:solidFill>
                        <a:latin typeface="Corbel"/>
                        <a:ea typeface="Corbel"/>
                        <a:cs typeface="Corbel"/>
                        <a:sym typeface="Corbel"/>
                      </a:endParaRPr>
                    </a:p>
                    <a:p>
                      <a:pPr indent="-292100" lvl="0" marL="457200" rtl="0" algn="l">
                        <a:spcBef>
                          <a:spcPts val="0"/>
                        </a:spcBef>
                        <a:spcAft>
                          <a:spcPts val="0"/>
                        </a:spcAft>
                        <a:buClr>
                          <a:srgbClr val="0000FF"/>
                        </a:buClr>
                        <a:buSzPts val="1000"/>
                        <a:buFont typeface="Corbel"/>
                        <a:buAutoNum type="arabicPeriod"/>
                      </a:pPr>
                      <a:r>
                        <a:rPr lang="en-US" sz="1000">
                          <a:solidFill>
                            <a:srgbClr val="0000FF"/>
                          </a:solidFill>
                          <a:latin typeface="Corbel"/>
                          <a:ea typeface="Corbel"/>
                          <a:cs typeface="Corbel"/>
                          <a:sym typeface="Corbel"/>
                        </a:rPr>
                        <a:t>Hands on training</a:t>
                      </a:r>
                      <a:endParaRPr sz="1000">
                        <a:solidFill>
                          <a:srgbClr val="0000FF"/>
                        </a:solidFill>
                        <a:latin typeface="Corbel"/>
                        <a:ea typeface="Corbel"/>
                        <a:cs typeface="Corbel"/>
                        <a:sym typeface="Corbel"/>
                      </a:endParaRPr>
                    </a:p>
                    <a:p>
                      <a:pPr indent="-292100" lvl="0" marL="457200" rtl="0" algn="l">
                        <a:spcBef>
                          <a:spcPts val="0"/>
                        </a:spcBef>
                        <a:spcAft>
                          <a:spcPts val="0"/>
                        </a:spcAft>
                        <a:buClr>
                          <a:srgbClr val="0000FF"/>
                        </a:buClr>
                        <a:buSzPts val="1000"/>
                        <a:buFont typeface="Corbel"/>
                        <a:buAutoNum type="arabicPeriod"/>
                      </a:pPr>
                      <a:r>
                        <a:rPr lang="en-US" sz="1000">
                          <a:solidFill>
                            <a:srgbClr val="0000FF"/>
                          </a:solidFill>
                          <a:latin typeface="Corbel"/>
                          <a:ea typeface="Corbel"/>
                          <a:cs typeface="Corbel"/>
                          <a:sym typeface="Corbel"/>
                        </a:rPr>
                        <a:t>Review sessions</a:t>
                      </a:r>
                      <a:endParaRPr sz="1000">
                        <a:solidFill>
                          <a:srgbClr val="0000FF"/>
                        </a:solidFill>
                        <a:latin typeface="Corbel"/>
                        <a:ea typeface="Corbel"/>
                        <a:cs typeface="Corbel"/>
                        <a:sym typeface="Corbel"/>
                      </a:endParaRPr>
                    </a:p>
                    <a:p>
                      <a:pPr indent="-292100" lvl="0" marL="457200" rtl="0" algn="l">
                        <a:spcBef>
                          <a:spcPts val="0"/>
                        </a:spcBef>
                        <a:spcAft>
                          <a:spcPts val="0"/>
                        </a:spcAft>
                        <a:buClr>
                          <a:srgbClr val="0000FF"/>
                        </a:buClr>
                        <a:buSzPts val="1000"/>
                        <a:buFont typeface="Corbel"/>
                        <a:buAutoNum type="arabicPeriod"/>
                      </a:pPr>
                      <a:r>
                        <a:rPr lang="en-US" sz="1000">
                          <a:solidFill>
                            <a:srgbClr val="0000FF"/>
                          </a:solidFill>
                          <a:latin typeface="Corbel"/>
                          <a:ea typeface="Corbel"/>
                          <a:cs typeface="Corbel"/>
                          <a:sym typeface="Corbel"/>
                        </a:rPr>
                        <a:t>Documents and Resources</a:t>
                      </a:r>
                      <a:endParaRPr sz="1000">
                        <a:solidFill>
                          <a:srgbClr val="0000FF"/>
                        </a:solidFill>
                        <a:latin typeface="Corbel"/>
                        <a:ea typeface="Corbel"/>
                        <a:cs typeface="Corbel"/>
                        <a:sym typeface="Corbel"/>
                      </a:endParaRPr>
                    </a:p>
                    <a:p>
                      <a:pPr indent="-292100" lvl="0" marL="457200" rtl="0" algn="l">
                        <a:spcBef>
                          <a:spcPts val="0"/>
                        </a:spcBef>
                        <a:spcAft>
                          <a:spcPts val="0"/>
                        </a:spcAft>
                        <a:buClr>
                          <a:srgbClr val="0000FF"/>
                        </a:buClr>
                        <a:buSzPts val="1000"/>
                        <a:buFont typeface="Corbel"/>
                        <a:buAutoNum type="arabicPeriod"/>
                      </a:pPr>
                      <a:r>
                        <a:rPr lang="en-US" sz="1000">
                          <a:solidFill>
                            <a:srgbClr val="0000FF"/>
                          </a:solidFill>
                          <a:latin typeface="Corbel"/>
                          <a:ea typeface="Corbel"/>
                          <a:cs typeface="Corbel"/>
                          <a:sym typeface="Corbel"/>
                        </a:rPr>
                        <a:t>Independent activities</a:t>
                      </a:r>
                      <a:endParaRPr/>
                    </a:p>
                  </a:txBody>
                  <a:tcPr marT="91425" marB="91425" marR="91425" marL="91425"/>
                </a:tc>
              </a:tr>
            </a:tbl>
          </a:graphicData>
        </a:graphic>
      </p:graphicFrame>
      <p:sp>
        <p:nvSpPr>
          <p:cNvPr id="341" name="Google Shape;341;p43"/>
          <p:cNvSpPr txBox="1"/>
          <p:nvPr/>
        </p:nvSpPr>
        <p:spPr>
          <a:xfrm>
            <a:off x="2950075" y="199525"/>
            <a:ext cx="39282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900">
                <a:solidFill>
                  <a:schemeClr val="accent1"/>
                </a:solidFill>
                <a:highlight>
                  <a:srgbClr val="00FFFF"/>
                </a:highlight>
                <a:latin typeface="Corbel"/>
                <a:ea typeface="Corbel"/>
                <a:cs typeface="Corbel"/>
                <a:sym typeface="Corbel"/>
              </a:rPr>
              <a:t>General Questions:</a:t>
            </a:r>
            <a:endParaRPr sz="900">
              <a:solidFill>
                <a:srgbClr val="C00000"/>
              </a:solidFill>
              <a:highlight>
                <a:srgbClr val="00FFFF"/>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rgbClr val="C00000"/>
                </a:solidFill>
                <a:highlight>
                  <a:srgbClr val="00FFFF"/>
                </a:highlight>
                <a:latin typeface="Corbel"/>
                <a:ea typeface="Corbel"/>
                <a:cs typeface="Corbel"/>
                <a:sym typeface="Corbel"/>
              </a:rPr>
              <a:t>Tell me about yourself / work experience</a:t>
            </a:r>
            <a:endParaRPr sz="900">
              <a:solidFill>
                <a:srgbClr val="C00000"/>
              </a:solidFill>
              <a:highlight>
                <a:srgbClr val="00FFFF"/>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5"/>
                </a:highlight>
                <a:latin typeface="Corbel"/>
                <a:ea typeface="Corbel"/>
                <a:cs typeface="Corbel"/>
                <a:sym typeface="Corbel"/>
              </a:rPr>
              <a:t>I</a:t>
            </a:r>
            <a:r>
              <a:rPr lang="en-US" sz="900">
                <a:solidFill>
                  <a:schemeClr val="dk1"/>
                </a:solidFill>
                <a:highlight>
                  <a:srgbClr val="00FFFF"/>
                </a:highlight>
                <a:latin typeface="Corbel"/>
                <a:ea typeface="Corbel"/>
                <a:cs typeface="Corbel"/>
                <a:sym typeface="Corbel"/>
              </a:rPr>
              <a:t> am Prathamesh Joshi, a data Scientist with more than 5 years of experience in Data Science Industry. I have recently completed my Masters in Data Science from University of Michigan Ann Arbor. Previously I have an extensive work experience of working at Axtria, which is an IT company with an office in India. I have 2 internship experiences in Data Analytics field. Post my graduation, I have started my journey of self Learning and improving my skills</a:t>
            </a:r>
            <a:endParaRPr sz="900">
              <a:solidFill>
                <a:schemeClr val="dk1"/>
              </a:solidFill>
              <a:highlight>
                <a:srgbClr val="00FFFF"/>
              </a:highlight>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900">
              <a:solidFill>
                <a:schemeClr val="dk1"/>
              </a:solidFill>
              <a:highlight>
                <a:srgbClr val="00FFFF"/>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rgbClr val="00FFFF"/>
                </a:highlight>
                <a:latin typeface="Corbel"/>
                <a:ea typeface="Corbel"/>
                <a:cs typeface="Corbel"/>
                <a:sym typeface="Corbel"/>
              </a:rPr>
              <a:t>I am eager to learn new technologies and hence I have completed Azure fundamental certifications and also linkedin learning on Healthcare industry. I am expecting to complete a Microsoft Power BI certification in 1 week from now.</a:t>
            </a:r>
            <a:endParaRPr sz="900">
              <a:solidFill>
                <a:srgbClr val="C00000"/>
              </a:solidFill>
              <a:highlight>
                <a:srgbClr val="00FFFF"/>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sz="900">
              <a:solidFill>
                <a:schemeClr val="dk1"/>
              </a:solidFill>
              <a:highlight>
                <a:srgbClr val="00FFFF"/>
              </a:highlight>
              <a:latin typeface="Corbel"/>
              <a:ea typeface="Corbel"/>
              <a:cs typeface="Corbel"/>
              <a:sym typeface="Corbel"/>
            </a:endParaRPr>
          </a:p>
          <a:p>
            <a:pPr indent="0" lvl="0" marL="0" rtl="0" algn="l">
              <a:spcBef>
                <a:spcPts val="0"/>
              </a:spcBef>
              <a:spcAft>
                <a:spcPts val="0"/>
              </a:spcAft>
              <a:buNone/>
            </a:pPr>
            <a:r>
              <a:rPr lang="en-US" sz="900">
                <a:solidFill>
                  <a:srgbClr val="C00000"/>
                </a:solidFill>
                <a:highlight>
                  <a:srgbClr val="00FFFF"/>
                </a:highlight>
                <a:latin typeface="Corbel"/>
                <a:ea typeface="Corbel"/>
                <a:cs typeface="Corbel"/>
                <a:sym typeface="Corbel"/>
              </a:rPr>
              <a:t>How do you stay updated with the latest trends and technologies in data analysis?</a:t>
            </a:r>
            <a:endParaRPr sz="900">
              <a:solidFill>
                <a:srgbClr val="C00000"/>
              </a:solidFill>
              <a:highlight>
                <a:srgbClr val="00FFFF"/>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rgbClr val="00FFFF"/>
                </a:highlight>
                <a:latin typeface="Corbel"/>
                <a:ea typeface="Corbel"/>
                <a:cs typeface="Corbel"/>
                <a:sym typeface="Corbel"/>
              </a:rPr>
              <a:t>Certifications, Linked Learning, Youtube</a:t>
            </a:r>
            <a:endParaRPr sz="900">
              <a:solidFill>
                <a:srgbClr val="C00000"/>
              </a:solidFill>
              <a:highlight>
                <a:srgbClr val="00FFFF"/>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sz="900">
              <a:solidFill>
                <a:srgbClr val="C00000"/>
              </a:solidFill>
              <a:highlight>
                <a:srgbClr val="00FFFF"/>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rgbClr val="C00000"/>
                </a:solidFill>
                <a:highlight>
                  <a:srgbClr val="00FFFF"/>
                </a:highlight>
                <a:latin typeface="Corbel"/>
                <a:ea typeface="Corbel"/>
                <a:cs typeface="Corbel"/>
                <a:sym typeface="Corbel"/>
              </a:rPr>
              <a:t>Which data analysis tools and software are you proficient in?</a:t>
            </a:r>
            <a:endParaRPr sz="900">
              <a:solidFill>
                <a:srgbClr val="C00000"/>
              </a:solidFill>
              <a:highlight>
                <a:srgbClr val="00FFFF"/>
              </a:highlight>
              <a:latin typeface="Corbel"/>
              <a:ea typeface="Corbel"/>
              <a:cs typeface="Corbel"/>
              <a:sym typeface="Corbel"/>
            </a:endParaRPr>
          </a:p>
          <a:p>
            <a:pPr indent="0" lvl="0" marL="0" rtl="0" algn="l">
              <a:spcBef>
                <a:spcPts val="0"/>
              </a:spcBef>
              <a:spcAft>
                <a:spcPts val="0"/>
              </a:spcAft>
              <a:buNone/>
            </a:pPr>
            <a:r>
              <a:rPr lang="en-US" sz="900">
                <a:solidFill>
                  <a:schemeClr val="dk1"/>
                </a:solidFill>
                <a:highlight>
                  <a:srgbClr val="00FFFF"/>
                </a:highlight>
                <a:latin typeface="Corbel"/>
                <a:ea typeface="Corbel"/>
                <a:cs typeface="Corbel"/>
                <a:sym typeface="Corbel"/>
              </a:rPr>
              <a:t>Python - multiple projects, seaborn, matplot for plotting</a:t>
            </a:r>
            <a:endParaRPr sz="900">
              <a:solidFill>
                <a:schemeClr val="dk1"/>
              </a:solidFill>
              <a:highlight>
                <a:srgbClr val="00FFFF"/>
              </a:highlight>
              <a:latin typeface="Corbel"/>
              <a:ea typeface="Corbel"/>
              <a:cs typeface="Corbel"/>
              <a:sym typeface="Corbel"/>
            </a:endParaRPr>
          </a:p>
          <a:p>
            <a:pPr indent="0" lvl="0" marL="0" rtl="0" algn="l">
              <a:spcBef>
                <a:spcPts val="0"/>
              </a:spcBef>
              <a:spcAft>
                <a:spcPts val="0"/>
              </a:spcAft>
              <a:buNone/>
            </a:pPr>
            <a:r>
              <a:rPr lang="en-US" sz="900">
                <a:solidFill>
                  <a:schemeClr val="dk1"/>
                </a:solidFill>
                <a:highlight>
                  <a:srgbClr val="00FFFF"/>
                </a:highlight>
                <a:latin typeface="Corbel"/>
                <a:ea typeface="Corbel"/>
                <a:cs typeface="Corbel"/>
                <a:sym typeface="Corbel"/>
              </a:rPr>
              <a:t>Power BI / Jasper - data visualization tools</a:t>
            </a:r>
            <a:endParaRPr sz="900">
              <a:solidFill>
                <a:schemeClr val="dk1"/>
              </a:solidFill>
              <a:highlight>
                <a:srgbClr val="00FFFF"/>
              </a:highlight>
              <a:latin typeface="Corbel"/>
              <a:ea typeface="Corbel"/>
              <a:cs typeface="Corbel"/>
              <a:sym typeface="Corbel"/>
            </a:endParaRPr>
          </a:p>
          <a:p>
            <a:pPr indent="0" lvl="0" marL="0" rtl="0" algn="l">
              <a:spcBef>
                <a:spcPts val="0"/>
              </a:spcBef>
              <a:spcAft>
                <a:spcPts val="0"/>
              </a:spcAft>
              <a:buNone/>
            </a:pPr>
            <a:r>
              <a:rPr lang="en-US" sz="900">
                <a:solidFill>
                  <a:schemeClr val="dk1"/>
                </a:solidFill>
                <a:highlight>
                  <a:srgbClr val="00FFFF"/>
                </a:highlight>
                <a:latin typeface="Corbel"/>
                <a:ea typeface="Corbel"/>
                <a:cs typeface="Corbel"/>
                <a:sym typeface="Corbel"/>
              </a:rPr>
              <a:t>Salesforce - CRM tool</a:t>
            </a:r>
            <a:endParaRPr sz="900">
              <a:solidFill>
                <a:schemeClr val="dk1"/>
              </a:solidFill>
              <a:highlight>
                <a:srgbClr val="00FFFF"/>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rgbClr val="00FFFF"/>
                </a:highlight>
                <a:latin typeface="Corbel"/>
                <a:ea typeface="Corbel"/>
                <a:cs typeface="Corbel"/>
                <a:sym typeface="Corbel"/>
              </a:rPr>
              <a:t>Azure - cloud technologies, engaged with recent technologies</a:t>
            </a:r>
            <a:endParaRPr sz="900">
              <a:solidFill>
                <a:srgbClr val="C00000"/>
              </a:solidFill>
              <a:highlight>
                <a:srgbClr val="00FFFF"/>
              </a:highlight>
              <a:latin typeface="Corbel"/>
              <a:ea typeface="Corbel"/>
              <a:cs typeface="Corbel"/>
              <a:sym typeface="Corbel"/>
            </a:endParaRPr>
          </a:p>
          <a:p>
            <a:pPr indent="0" lvl="0" marL="0" rtl="0" algn="l">
              <a:lnSpc>
                <a:spcPct val="115000"/>
              </a:lnSpc>
              <a:spcBef>
                <a:spcPts val="0"/>
              </a:spcBef>
              <a:spcAft>
                <a:spcPts val="0"/>
              </a:spcAft>
              <a:buNone/>
            </a:pPr>
            <a:r>
              <a:t/>
            </a:r>
            <a:endParaRPr sz="900">
              <a:solidFill>
                <a:schemeClr val="dk1"/>
              </a:solidFill>
              <a:latin typeface="Corbel"/>
              <a:ea typeface="Corbel"/>
              <a:cs typeface="Corbel"/>
              <a:sym typeface="Cor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ctrTitle"/>
          </p:nvPr>
        </p:nvSpPr>
        <p:spPr>
          <a:xfrm>
            <a:off x="1069848" y="1298448"/>
            <a:ext cx="7315200" cy="3255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5900"/>
              <a:buFont typeface="Corbel"/>
              <a:buNone/>
            </a:pPr>
            <a:r>
              <a:rPr lang="en-US"/>
              <a:t>Classification</a:t>
            </a:r>
            <a:endParaRPr/>
          </a:p>
        </p:txBody>
      </p:sp>
      <p:sp>
        <p:nvSpPr>
          <p:cNvPr id="176" name="Google Shape;176;p26"/>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200"/>
              <a:buNone/>
            </a:pPr>
            <a:r>
              <a:rPr lang="en-US"/>
              <a:t>Prathamesh Joshi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D5C00">
            <a:alpha val="29560"/>
          </a:srgbClr>
        </a:solidFill>
      </p:bgPr>
    </p:bg>
    <p:spTree>
      <p:nvGrpSpPr>
        <p:cNvPr id="345" name="Shape 345"/>
        <p:cNvGrpSpPr/>
        <p:nvPr/>
      </p:nvGrpSpPr>
      <p:grpSpPr>
        <a:xfrm>
          <a:off x="0" y="0"/>
          <a:ext cx="0" cy="0"/>
          <a:chOff x="0" y="0"/>
          <a:chExt cx="0" cy="0"/>
        </a:xfrm>
      </p:grpSpPr>
      <p:sp>
        <p:nvSpPr>
          <p:cNvPr id="346" name="Google Shape;346;p44"/>
          <p:cNvSpPr txBox="1"/>
          <p:nvPr/>
        </p:nvSpPr>
        <p:spPr>
          <a:xfrm>
            <a:off x="182275" y="63950"/>
            <a:ext cx="32886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orbel"/>
                <a:ea typeface="Corbel"/>
                <a:cs typeface="Corbel"/>
                <a:sym typeface="Corbel"/>
              </a:rPr>
              <a:t>Data </a:t>
            </a:r>
            <a:r>
              <a:rPr lang="en-US" sz="1900">
                <a:solidFill>
                  <a:schemeClr val="dk1"/>
                </a:solidFill>
                <a:latin typeface="Corbel"/>
                <a:ea typeface="Corbel"/>
                <a:cs typeface="Corbel"/>
                <a:sym typeface="Corbel"/>
              </a:rPr>
              <a:t>Analyst Experience</a:t>
            </a:r>
            <a:endParaRPr sz="1500">
              <a:solidFill>
                <a:schemeClr val="dk1"/>
              </a:solidFill>
            </a:endParaRPr>
          </a:p>
        </p:txBody>
      </p:sp>
      <p:sp>
        <p:nvSpPr>
          <p:cNvPr id="347" name="Google Shape;347;p44"/>
          <p:cNvSpPr txBox="1"/>
          <p:nvPr/>
        </p:nvSpPr>
        <p:spPr>
          <a:xfrm>
            <a:off x="4125763" y="448850"/>
            <a:ext cx="40842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US" sz="900">
                <a:solidFill>
                  <a:schemeClr val="accent1"/>
                </a:solidFill>
                <a:highlight>
                  <a:schemeClr val="accent2"/>
                </a:highlight>
                <a:latin typeface="Corbel"/>
                <a:ea typeface="Corbel"/>
                <a:cs typeface="Corbel"/>
                <a:sym typeface="Corbel"/>
              </a:rPr>
              <a:t>Technical Round - Data Visualization</a:t>
            </a:r>
            <a:endParaRPr sz="900">
              <a:solidFill>
                <a:schemeClr val="accent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rgbClr val="C00000"/>
                </a:solidFill>
                <a:highlight>
                  <a:schemeClr val="accent2"/>
                </a:highlight>
                <a:latin typeface="Corbel"/>
                <a:ea typeface="Corbel"/>
                <a:cs typeface="Corbel"/>
                <a:sym typeface="Corbel"/>
              </a:rPr>
              <a:t>How did you use reporting softwares</a:t>
            </a:r>
            <a:endParaRPr sz="900">
              <a:solidFill>
                <a:srgbClr val="C00000"/>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2"/>
                </a:highlight>
                <a:latin typeface="Corbel"/>
                <a:ea typeface="Corbel"/>
                <a:cs typeface="Corbel"/>
                <a:sym typeface="Corbel"/>
              </a:rPr>
              <a:t>Power BI - role based access</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2"/>
                </a:highlight>
                <a:latin typeface="Corbel"/>
                <a:ea typeface="Corbel"/>
                <a:cs typeface="Corbel"/>
                <a:sym typeface="Corbel"/>
              </a:rPr>
              <a:t>Salesforce Reporting - system logs</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2"/>
                </a:highlight>
                <a:latin typeface="Corbel"/>
                <a:ea typeface="Corbel"/>
                <a:cs typeface="Corbel"/>
                <a:sym typeface="Corbel"/>
              </a:rPr>
              <a:t>Jasper Reporting - parameter based reporting</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900">
              <a:solidFill>
                <a:srgbClr val="C00000"/>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rgbClr val="C00000"/>
                </a:solidFill>
                <a:highlight>
                  <a:schemeClr val="accent2"/>
                </a:highlight>
                <a:latin typeface="Corbel"/>
                <a:ea typeface="Corbel"/>
                <a:cs typeface="Corbel"/>
                <a:sym typeface="Corbel"/>
              </a:rPr>
              <a:t>What experience do you have with data visualization tools? Can you provide examples of the types of visualizations you have created?</a:t>
            </a:r>
            <a:endParaRPr sz="900">
              <a:solidFill>
                <a:srgbClr val="C00000"/>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Provide goals, sales, % target achieved</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Hierarchical summary, Users, Managers</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Overview summary page year, monthly details page </a:t>
            </a:r>
            <a:endParaRPr sz="900">
              <a:solidFill>
                <a:srgbClr val="0000FF"/>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900">
              <a:solidFill>
                <a:srgbClr val="0000FF"/>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900">
              <a:solidFill>
                <a:srgbClr val="0000FF"/>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rgbClr val="C00000"/>
                </a:solidFill>
                <a:highlight>
                  <a:schemeClr val="accent2"/>
                </a:highlight>
                <a:latin typeface="Corbel"/>
                <a:ea typeface="Corbel"/>
                <a:cs typeface="Corbel"/>
                <a:sym typeface="Corbel"/>
              </a:rPr>
              <a:t>Explain your experience in Power BI / Tableau</a:t>
            </a:r>
            <a:endParaRPr sz="900">
              <a:solidFill>
                <a:srgbClr val="0000FF"/>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2"/>
                </a:highlight>
                <a:latin typeface="Corbel"/>
                <a:ea typeface="Corbel"/>
                <a:cs typeface="Corbel"/>
                <a:sym typeface="Corbel"/>
              </a:rPr>
              <a:t>Used for customer behaviour analysis for banking / credit risk analysis</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2"/>
                </a:highlight>
                <a:latin typeface="Corbel"/>
                <a:ea typeface="Corbel"/>
                <a:cs typeface="Corbel"/>
                <a:sym typeface="Corbel"/>
              </a:rPr>
              <a:t>imported data, role based dashboards</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sz="900">
              <a:solidFill>
                <a:srgbClr val="C00000"/>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rgbClr val="C00000"/>
                </a:solidFill>
                <a:highlight>
                  <a:schemeClr val="accent2"/>
                </a:highlight>
                <a:latin typeface="Corbel"/>
                <a:ea typeface="Corbel"/>
                <a:cs typeface="Corbel"/>
                <a:sym typeface="Corbel"/>
              </a:rPr>
              <a:t>Can you walk us through your process for creating a detailed report from raw data?</a:t>
            </a:r>
            <a:endParaRPr sz="900">
              <a:solidFill>
                <a:srgbClr val="C00000"/>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Data Import,</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Data modelling - creating semantic relations / measures - DAX,</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Show / hide fields, creating measures</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Selecting visuals, Role based permissions</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rgbClr val="C00000"/>
                </a:solidFill>
                <a:highlight>
                  <a:schemeClr val="accent2"/>
                </a:highlight>
                <a:latin typeface="Corbel"/>
                <a:ea typeface="Corbel"/>
                <a:cs typeface="Corbel"/>
                <a:sym typeface="Corbel"/>
              </a:rPr>
              <a:t>Why data reporting</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2"/>
                </a:highlight>
                <a:latin typeface="Corbel"/>
                <a:ea typeface="Corbel"/>
                <a:cs typeface="Corbel"/>
                <a:sym typeface="Corbel"/>
              </a:rPr>
              <a:t>Fascinated by the way in which data can be represented</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2"/>
                </a:highlight>
                <a:latin typeface="Corbel"/>
                <a:ea typeface="Corbel"/>
                <a:cs typeface="Corbel"/>
                <a:sym typeface="Corbel"/>
              </a:rPr>
              <a:t>Creating presentations have always intrigued me to represent my work achievements - technical stats to non technical audience </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2"/>
                </a:highlight>
                <a:latin typeface="Corbel"/>
                <a:ea typeface="Corbel"/>
                <a:cs typeface="Corbel"/>
                <a:sym typeface="Corbel"/>
              </a:rPr>
              <a:t>it comprises of data engineering, warehousing, outcome prediction</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highlight>
                  <a:schemeClr val="accent2"/>
                </a:highlight>
                <a:latin typeface="Corbel"/>
                <a:ea typeface="Corbel"/>
                <a:cs typeface="Corbel"/>
                <a:sym typeface="Corbel"/>
              </a:rPr>
              <a:t>also get to be a part of Business Intelligence team and learn more about Healthcare</a:t>
            </a:r>
            <a:endParaRPr sz="2100">
              <a:solidFill>
                <a:srgbClr val="595959"/>
              </a:solidFill>
              <a:highlight>
                <a:schemeClr val="accent2"/>
              </a:highlight>
              <a:latin typeface="Corbel"/>
              <a:ea typeface="Corbel"/>
              <a:cs typeface="Corbel"/>
              <a:sym typeface="Corbel"/>
            </a:endParaRPr>
          </a:p>
        </p:txBody>
      </p:sp>
      <p:sp>
        <p:nvSpPr>
          <p:cNvPr id="348" name="Google Shape;348;p44"/>
          <p:cNvSpPr txBox="1"/>
          <p:nvPr/>
        </p:nvSpPr>
        <p:spPr>
          <a:xfrm>
            <a:off x="182275" y="448850"/>
            <a:ext cx="3928200" cy="297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900">
                <a:solidFill>
                  <a:schemeClr val="accent1"/>
                </a:solidFill>
                <a:latin typeface="Corbel"/>
                <a:ea typeface="Corbel"/>
                <a:cs typeface="Corbel"/>
                <a:sym typeface="Corbel"/>
              </a:rPr>
              <a:t>Technical Round - </a:t>
            </a:r>
            <a:r>
              <a:rPr lang="en-US" sz="900">
                <a:solidFill>
                  <a:schemeClr val="accent1"/>
                </a:solidFill>
                <a:latin typeface="Corbel"/>
                <a:ea typeface="Corbel"/>
                <a:cs typeface="Corbel"/>
                <a:sym typeface="Corbel"/>
              </a:rPr>
              <a:t>Analytical Skills:</a:t>
            </a:r>
            <a:endParaRPr sz="900">
              <a:solidFill>
                <a:schemeClr val="accent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rgbClr val="0000FF"/>
                </a:solidFill>
                <a:latin typeface="Corbel"/>
                <a:ea typeface="Corbel"/>
                <a:cs typeface="Corbel"/>
                <a:sym typeface="Corbel"/>
              </a:rPr>
              <a:t>How do you ensure the accuracy and integrity of data in your reports?</a:t>
            </a:r>
            <a:endParaRPr sz="900">
              <a:solidFill>
                <a:srgbClr val="0000FF"/>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sz="900">
              <a:solidFill>
                <a:srgbClr val="0000FF"/>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t/>
            </a:r>
            <a:endParaRPr sz="900">
              <a:solidFill>
                <a:srgbClr val="0000FF"/>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rgbClr val="0000FF"/>
                </a:solidFill>
                <a:latin typeface="Corbel"/>
                <a:ea typeface="Corbel"/>
                <a:cs typeface="Corbel"/>
                <a:sym typeface="Corbel"/>
              </a:rPr>
              <a:t>How do you approach problem</a:t>
            </a:r>
            <a:r>
              <a:rPr lang="en-US" sz="900">
                <a:solidFill>
                  <a:srgbClr val="0000FF"/>
                </a:solidFill>
                <a:latin typeface="Corbel"/>
                <a:ea typeface="Corbel"/>
                <a:cs typeface="Corbel"/>
                <a:sym typeface="Corbel"/>
              </a:rPr>
              <a:t>-solving when you encounter a data issue?</a:t>
            </a:r>
            <a:endParaRPr sz="900">
              <a:solidFill>
                <a:srgbClr val="C00000"/>
              </a:solidFill>
              <a:latin typeface="Corbel"/>
              <a:ea typeface="Corbel"/>
              <a:cs typeface="Corbel"/>
              <a:sym typeface="Corbel"/>
            </a:endParaRPr>
          </a:p>
          <a:p>
            <a:pPr indent="0" lvl="0" marL="0" rtl="0" algn="l">
              <a:spcBef>
                <a:spcPts val="0"/>
              </a:spcBef>
              <a:spcAft>
                <a:spcPts val="0"/>
              </a:spcAft>
              <a:buNone/>
            </a:pPr>
            <a:r>
              <a:rPr lang="en-US" sz="900">
                <a:solidFill>
                  <a:schemeClr val="dk1"/>
                </a:solidFill>
                <a:latin typeface="Corbel"/>
                <a:ea typeface="Corbel"/>
                <a:cs typeface="Corbel"/>
                <a:sym typeface="Corbel"/>
              </a:rPr>
              <a:t>Check data flow at each step</a:t>
            </a:r>
            <a:endParaRPr sz="900">
              <a:solidFill>
                <a:srgbClr val="C00000"/>
              </a:solidFill>
              <a:latin typeface="Corbel"/>
              <a:ea typeface="Corbel"/>
              <a:cs typeface="Corbel"/>
              <a:sym typeface="Corbel"/>
            </a:endParaRPr>
          </a:p>
          <a:p>
            <a:pPr indent="0" lvl="0" marL="0" rtl="0" algn="l">
              <a:spcBef>
                <a:spcPts val="0"/>
              </a:spcBef>
              <a:spcAft>
                <a:spcPts val="0"/>
              </a:spcAft>
              <a:buNone/>
            </a:pPr>
            <a:r>
              <a:t/>
            </a:r>
            <a:endParaRPr sz="900">
              <a:solidFill>
                <a:srgbClr val="C00000"/>
              </a:solidFill>
              <a:latin typeface="Corbel"/>
              <a:ea typeface="Corbel"/>
              <a:cs typeface="Corbel"/>
              <a:sym typeface="Corbel"/>
            </a:endParaRPr>
          </a:p>
          <a:p>
            <a:pPr indent="0" lvl="0" marL="0" rtl="0" algn="l">
              <a:spcBef>
                <a:spcPts val="0"/>
              </a:spcBef>
              <a:spcAft>
                <a:spcPts val="0"/>
              </a:spcAft>
              <a:buNone/>
            </a:pPr>
            <a:r>
              <a:t/>
            </a:r>
            <a:endParaRPr sz="900">
              <a:solidFill>
                <a:srgbClr val="C00000"/>
              </a:solidFill>
              <a:latin typeface="Corbel"/>
              <a:ea typeface="Corbel"/>
              <a:cs typeface="Corbel"/>
              <a:sym typeface="Corbel"/>
            </a:endParaRPr>
          </a:p>
          <a:p>
            <a:pPr indent="0" lvl="0" marL="0" rtl="0" algn="l">
              <a:spcBef>
                <a:spcPts val="0"/>
              </a:spcBef>
              <a:spcAft>
                <a:spcPts val="0"/>
              </a:spcAft>
              <a:buNone/>
            </a:pPr>
            <a:r>
              <a:t/>
            </a:r>
            <a:endParaRPr sz="900">
              <a:solidFill>
                <a:srgbClr val="C00000"/>
              </a:solidFill>
              <a:latin typeface="Corbel"/>
              <a:ea typeface="Corbel"/>
              <a:cs typeface="Corbel"/>
              <a:sym typeface="Corbel"/>
            </a:endParaRPr>
          </a:p>
          <a:p>
            <a:pPr indent="0" lvl="0" marL="0" rtl="0" algn="l">
              <a:lnSpc>
                <a:spcPct val="115000"/>
              </a:lnSpc>
              <a:spcBef>
                <a:spcPts val="0"/>
              </a:spcBef>
              <a:spcAft>
                <a:spcPts val="0"/>
              </a:spcAft>
              <a:buClr>
                <a:schemeClr val="dk1"/>
              </a:buClr>
              <a:buSzPts val="1100"/>
              <a:buFont typeface="Arial"/>
              <a:buNone/>
            </a:pPr>
            <a:r>
              <a:rPr lang="en-US" sz="900">
                <a:solidFill>
                  <a:srgbClr val="C00000"/>
                </a:solidFill>
                <a:highlight>
                  <a:schemeClr val="accent2"/>
                </a:highlight>
                <a:latin typeface="Corbel"/>
                <a:ea typeface="Corbel"/>
                <a:cs typeface="Corbel"/>
                <a:sym typeface="Corbel"/>
              </a:rPr>
              <a:t>Data Inconsistencies</a:t>
            </a:r>
            <a:endParaRPr sz="900">
              <a:solidFill>
                <a:srgbClr val="C00000"/>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In a Beyond Scoreboard project involving the</a:t>
            </a:r>
            <a:r>
              <a:rPr b="1" lang="en-US" sz="900">
                <a:solidFill>
                  <a:schemeClr val="dk1"/>
                </a:solidFill>
                <a:highlight>
                  <a:schemeClr val="accent2"/>
                </a:highlight>
                <a:latin typeface="Corbel"/>
                <a:ea typeface="Corbel"/>
                <a:cs typeface="Corbel"/>
                <a:sym typeface="Corbel"/>
              </a:rPr>
              <a:t> integration of multiple databases</a:t>
            </a:r>
            <a:r>
              <a:rPr lang="en-US" sz="900">
                <a:solidFill>
                  <a:schemeClr val="dk1"/>
                </a:solidFill>
                <a:highlight>
                  <a:schemeClr val="accent2"/>
                </a:highlight>
                <a:latin typeface="Corbel"/>
                <a:ea typeface="Corbel"/>
                <a:cs typeface="Corbel"/>
                <a:sym typeface="Corbel"/>
              </a:rPr>
              <a:t>, </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variations in data formats and recording practices. </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comprehensive </a:t>
            </a:r>
            <a:r>
              <a:rPr b="1" lang="en-US" sz="900">
                <a:solidFill>
                  <a:schemeClr val="dk1"/>
                </a:solidFill>
                <a:highlight>
                  <a:schemeClr val="accent2"/>
                </a:highlight>
                <a:latin typeface="Corbel"/>
                <a:ea typeface="Corbel"/>
                <a:cs typeface="Corbel"/>
                <a:sym typeface="Corbel"/>
              </a:rPr>
              <a:t>data mapping and cleansing strategy</a:t>
            </a:r>
            <a:r>
              <a:rPr lang="en-US" sz="900">
                <a:solidFill>
                  <a:schemeClr val="dk1"/>
                </a:solidFill>
                <a:highlight>
                  <a:schemeClr val="accent2"/>
                </a:highlight>
                <a:latin typeface="Corbel"/>
                <a:ea typeface="Corbel"/>
                <a:cs typeface="Corbel"/>
                <a:sym typeface="Corbel"/>
              </a:rPr>
              <a:t>. </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establish </a:t>
            </a:r>
            <a:r>
              <a:rPr b="1" lang="en-US" sz="900">
                <a:solidFill>
                  <a:schemeClr val="dk1"/>
                </a:solidFill>
                <a:highlight>
                  <a:schemeClr val="accent2"/>
                </a:highlight>
                <a:latin typeface="Corbel"/>
                <a:ea typeface="Corbel"/>
                <a:cs typeface="Corbel"/>
                <a:sym typeface="Corbel"/>
              </a:rPr>
              <a:t>standardized data formats</a:t>
            </a:r>
            <a:r>
              <a:rPr lang="en-US" sz="900">
                <a:solidFill>
                  <a:schemeClr val="dk1"/>
                </a:solidFill>
                <a:highlight>
                  <a:schemeClr val="accent2"/>
                </a:highlight>
                <a:latin typeface="Corbel"/>
                <a:ea typeface="Corbel"/>
                <a:cs typeface="Corbel"/>
                <a:sym typeface="Corbel"/>
              </a:rPr>
              <a:t>, </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chemeClr val="dk1"/>
                </a:solidFill>
                <a:highlight>
                  <a:schemeClr val="accent2"/>
                </a:highlight>
                <a:latin typeface="Corbel"/>
                <a:ea typeface="Corbel"/>
                <a:cs typeface="Corbel"/>
                <a:sym typeface="Corbel"/>
              </a:rPr>
              <a:t>the combined file matched with online records</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None/>
            </a:pPr>
            <a:r>
              <a:rPr lang="en-US" sz="900">
                <a:solidFill>
                  <a:schemeClr val="dk1"/>
                </a:solidFill>
                <a:highlight>
                  <a:schemeClr val="accent2"/>
                </a:highlight>
                <a:latin typeface="Corbel"/>
                <a:ea typeface="Corbel"/>
                <a:cs typeface="Corbel"/>
                <a:sym typeface="Corbel"/>
              </a:rPr>
              <a:t>maintaining data consistency throughout the project.</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None/>
            </a:pPr>
            <a:r>
              <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None/>
            </a:pPr>
            <a:r>
              <a:rPr lang="en-US" sz="900">
                <a:solidFill>
                  <a:schemeClr val="dk1"/>
                </a:solidFill>
                <a:highlight>
                  <a:schemeClr val="accent2"/>
                </a:highlight>
                <a:latin typeface="Corbel"/>
                <a:ea typeface="Corbel"/>
                <a:cs typeface="Corbel"/>
                <a:sym typeface="Corbel"/>
              </a:rPr>
              <a:t>Did you create data dictionaries for a database</a:t>
            </a:r>
            <a:endParaRPr sz="900">
              <a:solidFill>
                <a:schemeClr val="dk1"/>
              </a:solidFill>
              <a:latin typeface="Corbel"/>
              <a:ea typeface="Corbel"/>
              <a:cs typeface="Corbel"/>
              <a:sym typeface="Corbel"/>
            </a:endParaRPr>
          </a:p>
          <a:p>
            <a:pPr indent="0" lvl="0" marL="0" rtl="0" algn="l">
              <a:lnSpc>
                <a:spcPct val="115000"/>
              </a:lnSpc>
              <a:spcBef>
                <a:spcPts val="0"/>
              </a:spcBef>
              <a:spcAft>
                <a:spcPts val="0"/>
              </a:spcAft>
              <a:buNone/>
            </a:pPr>
            <a:r>
              <a:t/>
            </a:r>
            <a:endParaRPr sz="900">
              <a:solidFill>
                <a:schemeClr val="dk1"/>
              </a:solidFill>
              <a:latin typeface="Corbel"/>
              <a:ea typeface="Corbel"/>
              <a:cs typeface="Corbel"/>
              <a:sym typeface="Corbel"/>
            </a:endParaRPr>
          </a:p>
        </p:txBody>
      </p:sp>
      <p:sp>
        <p:nvSpPr>
          <p:cNvPr id="349" name="Google Shape;349;p44"/>
          <p:cNvSpPr txBox="1"/>
          <p:nvPr/>
        </p:nvSpPr>
        <p:spPr>
          <a:xfrm>
            <a:off x="8225250" y="448850"/>
            <a:ext cx="37230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accent1"/>
                </a:solidFill>
                <a:latin typeface="Corbel"/>
                <a:ea typeface="Corbel"/>
                <a:cs typeface="Corbel"/>
                <a:sym typeface="Corbel"/>
              </a:rPr>
              <a:t>Communication and Presentation:</a:t>
            </a:r>
            <a:endParaRPr sz="900">
              <a:solidFill>
                <a:srgbClr val="C00000"/>
              </a:solidFill>
              <a:latin typeface="Corbel"/>
              <a:ea typeface="Corbel"/>
              <a:cs typeface="Corbel"/>
              <a:sym typeface="Corbel"/>
            </a:endParaRPr>
          </a:p>
          <a:p>
            <a:pPr indent="-285750" lvl="0" marL="457200" rtl="0" algn="l">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How do you communicate your findings to non-technical stakeholders?</a:t>
            </a:r>
            <a:endParaRPr sz="900">
              <a:solidFill>
                <a:srgbClr val="C00000"/>
              </a:solidFill>
              <a:latin typeface="Corbel"/>
              <a:ea typeface="Corbel"/>
              <a:cs typeface="Corbel"/>
              <a:sym typeface="Corbel"/>
            </a:endParaRPr>
          </a:p>
          <a:p>
            <a:pPr indent="-285750" lvl="0" marL="457200" rtl="0" algn="l">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Can you give an example of a time when your analysis influenced a business decision?</a:t>
            </a:r>
            <a:endParaRPr sz="900">
              <a:solidFill>
                <a:srgbClr val="C00000"/>
              </a:solidFill>
              <a:latin typeface="Corbel"/>
              <a:ea typeface="Corbel"/>
              <a:cs typeface="Corbel"/>
              <a:sym typeface="Corbel"/>
            </a:endParaRPr>
          </a:p>
          <a:p>
            <a:pPr indent="0" lvl="0" marL="0" rtl="0" algn="l">
              <a:spcBef>
                <a:spcPts val="0"/>
              </a:spcBef>
              <a:spcAft>
                <a:spcPts val="0"/>
              </a:spcAft>
              <a:buNone/>
            </a:pPr>
            <a:r>
              <a:rPr lang="en-US" sz="900">
                <a:solidFill>
                  <a:schemeClr val="accent1"/>
                </a:solidFill>
                <a:latin typeface="Corbel"/>
                <a:ea typeface="Corbel"/>
                <a:cs typeface="Corbel"/>
                <a:sym typeface="Corbel"/>
              </a:rPr>
              <a:t>Scenario-Based Questions:</a:t>
            </a:r>
            <a:endParaRPr sz="900">
              <a:solidFill>
                <a:srgbClr val="C00000"/>
              </a:solidFill>
              <a:latin typeface="Corbel"/>
              <a:ea typeface="Corbel"/>
              <a:cs typeface="Corbel"/>
              <a:sym typeface="Corbel"/>
            </a:endParaRPr>
          </a:p>
          <a:p>
            <a:pPr indent="-285750" lvl="0" marL="457200" rtl="0" algn="l">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Imagine you have conflicting data from two different sources. How would you resolve this issue?</a:t>
            </a:r>
            <a:endParaRPr sz="900">
              <a:solidFill>
                <a:srgbClr val="C00000"/>
              </a:solidFill>
              <a:latin typeface="Corbel"/>
              <a:ea typeface="Corbel"/>
              <a:cs typeface="Corbel"/>
              <a:sym typeface="Corbel"/>
            </a:endParaRPr>
          </a:p>
          <a:p>
            <a:pPr indent="-285750" lvl="0" marL="457200" rtl="0" algn="l">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If a report you generated contained an error, how would you handle the situation?</a:t>
            </a:r>
            <a:endParaRPr sz="900">
              <a:solidFill>
                <a:srgbClr val="C00000"/>
              </a:solidFill>
              <a:latin typeface="Corbel"/>
              <a:ea typeface="Corbel"/>
              <a:cs typeface="Corbel"/>
              <a:sym typeface="Corbel"/>
            </a:endParaRPr>
          </a:p>
          <a:p>
            <a:pPr indent="0" lvl="0" marL="0" rtl="0" algn="l">
              <a:spcBef>
                <a:spcPts val="0"/>
              </a:spcBef>
              <a:spcAft>
                <a:spcPts val="0"/>
              </a:spcAft>
              <a:buNone/>
            </a:pPr>
            <a:r>
              <a:rPr lang="en-US" sz="900">
                <a:solidFill>
                  <a:schemeClr val="accent1"/>
                </a:solidFill>
                <a:latin typeface="Corbel"/>
                <a:ea typeface="Corbel"/>
                <a:cs typeface="Corbel"/>
                <a:sym typeface="Corbel"/>
              </a:rPr>
              <a:t>Behavioral Questions:</a:t>
            </a:r>
            <a:endParaRPr sz="900">
              <a:solidFill>
                <a:srgbClr val="C00000"/>
              </a:solidFill>
              <a:latin typeface="Corbel"/>
              <a:ea typeface="Corbel"/>
              <a:cs typeface="Corbel"/>
              <a:sym typeface="Corbel"/>
            </a:endParaRPr>
          </a:p>
          <a:p>
            <a:pPr indent="-285750" lvl="0" marL="457200" rtl="0" algn="l">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Describe a time when you had to work under tight deadlines. How did you manage your time and ensure the quality of your work?</a:t>
            </a:r>
            <a:endParaRPr sz="900">
              <a:solidFill>
                <a:srgbClr val="C00000"/>
              </a:solidFill>
              <a:latin typeface="Corbel"/>
              <a:ea typeface="Corbel"/>
              <a:cs typeface="Corbel"/>
              <a:sym typeface="Corbel"/>
            </a:endParaRPr>
          </a:p>
          <a:p>
            <a:pPr indent="-285750" lvl="0" marL="457200" rtl="0" algn="l">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How do you handle feedback or criticism regarding your reports?</a:t>
            </a:r>
            <a:endParaRPr sz="900">
              <a:solidFill>
                <a:srgbClr val="C00000"/>
              </a:solidFill>
              <a:latin typeface="Corbel"/>
              <a:ea typeface="Corbel"/>
              <a:cs typeface="Corbel"/>
              <a:sym typeface="Corbel"/>
            </a:endParaRPr>
          </a:p>
          <a:p>
            <a:pPr indent="-285750" lvl="0" marL="457200" rtl="0" algn="l">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Future-Oriented Questions:</a:t>
            </a:r>
            <a:endParaRPr sz="900">
              <a:solidFill>
                <a:srgbClr val="C00000"/>
              </a:solidFill>
              <a:latin typeface="Corbel"/>
              <a:ea typeface="Corbel"/>
              <a:cs typeface="Corbel"/>
              <a:sym typeface="Corbel"/>
            </a:endParaRPr>
          </a:p>
          <a:p>
            <a:pPr indent="-285750" lvl="0" marL="457200" rtl="0" algn="l">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What do you see as the biggest challenge in the field of data analysis today?</a:t>
            </a:r>
            <a:endParaRPr sz="900">
              <a:solidFill>
                <a:srgbClr val="C00000"/>
              </a:solidFill>
              <a:latin typeface="Corbel"/>
              <a:ea typeface="Corbel"/>
              <a:cs typeface="Corbel"/>
              <a:sym typeface="Corbel"/>
            </a:endParaRPr>
          </a:p>
          <a:p>
            <a:pPr indent="-285750" lvl="0" marL="457200" rtl="0" algn="l">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Where do you see yourself in five years, and how does this role align with your career goals?</a:t>
            </a:r>
            <a:endParaRPr sz="900">
              <a:solidFill>
                <a:srgbClr val="C00000"/>
              </a:solidFill>
              <a:latin typeface="Corbel"/>
              <a:ea typeface="Corbel"/>
              <a:cs typeface="Corbel"/>
              <a:sym typeface="Corbel"/>
            </a:endParaRPr>
          </a:p>
          <a:p>
            <a:pPr indent="0" lvl="0" marL="0" rtl="0" algn="l">
              <a:spcBef>
                <a:spcPts val="0"/>
              </a:spcBef>
              <a:spcAft>
                <a:spcPts val="0"/>
              </a:spcAft>
              <a:buNone/>
            </a:pPr>
            <a:r>
              <a:t/>
            </a:r>
            <a:endParaRPr sz="900">
              <a:solidFill>
                <a:srgbClr val="C00000"/>
              </a:solidFill>
              <a:latin typeface="Corbel"/>
              <a:ea typeface="Corbel"/>
              <a:cs typeface="Corbel"/>
              <a:sym typeface="Corbel"/>
            </a:endParaRPr>
          </a:p>
        </p:txBody>
      </p:sp>
      <p:sp>
        <p:nvSpPr>
          <p:cNvPr id="350" name="Google Shape;350;p44"/>
          <p:cNvSpPr txBox="1"/>
          <p:nvPr/>
        </p:nvSpPr>
        <p:spPr>
          <a:xfrm>
            <a:off x="8441975" y="3376800"/>
            <a:ext cx="3649200" cy="299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900">
                <a:solidFill>
                  <a:srgbClr val="C00000"/>
                </a:solidFill>
                <a:highlight>
                  <a:schemeClr val="accent2"/>
                </a:highlight>
                <a:latin typeface="Corbel"/>
                <a:ea typeface="Corbel"/>
                <a:cs typeface="Corbel"/>
                <a:sym typeface="Corbel"/>
              </a:rPr>
              <a:t>Large Datasets</a:t>
            </a:r>
            <a:endParaRPr sz="900">
              <a:solidFill>
                <a:srgbClr val="C00000"/>
              </a:solidFill>
              <a:highlight>
                <a:schemeClr val="accent2"/>
              </a:highlight>
              <a:latin typeface="Corbel"/>
              <a:ea typeface="Corbel"/>
              <a:cs typeface="Corbel"/>
              <a:sym typeface="Corbel"/>
            </a:endParaRPr>
          </a:p>
          <a:p>
            <a:pPr indent="-285750" lvl="0" marL="457200" rtl="0" algn="l">
              <a:lnSpc>
                <a:spcPct val="115000"/>
              </a:lnSpc>
              <a:spcBef>
                <a:spcPts val="0"/>
              </a:spcBef>
              <a:spcAft>
                <a:spcPts val="0"/>
              </a:spcAft>
              <a:buClr>
                <a:schemeClr val="dk1"/>
              </a:buClr>
              <a:buSzPts val="900"/>
              <a:buFont typeface="Corbel"/>
              <a:buChar char="●"/>
            </a:pPr>
            <a:r>
              <a:rPr lang="en-US" sz="900">
                <a:solidFill>
                  <a:schemeClr val="dk1"/>
                </a:solidFill>
                <a:highlight>
                  <a:schemeClr val="accent2"/>
                </a:highlight>
                <a:latin typeface="Corbel"/>
                <a:ea typeface="Corbel"/>
                <a:cs typeface="Corbel"/>
                <a:sym typeface="Corbel"/>
              </a:rPr>
              <a:t>Data Extraction and Cleaning - python, pandas, 2 million</a:t>
            </a:r>
            <a:endParaRPr sz="900">
              <a:solidFill>
                <a:schemeClr val="dk1"/>
              </a:solidFill>
              <a:highlight>
                <a:schemeClr val="accent2"/>
              </a:highlight>
              <a:latin typeface="Corbel"/>
              <a:ea typeface="Corbel"/>
              <a:cs typeface="Corbel"/>
              <a:sym typeface="Corbel"/>
            </a:endParaRPr>
          </a:p>
          <a:p>
            <a:pPr indent="-285750" lvl="0" marL="457200" rtl="0" algn="l">
              <a:lnSpc>
                <a:spcPct val="115000"/>
              </a:lnSpc>
              <a:spcBef>
                <a:spcPts val="0"/>
              </a:spcBef>
              <a:spcAft>
                <a:spcPts val="0"/>
              </a:spcAft>
              <a:buClr>
                <a:schemeClr val="dk1"/>
              </a:buClr>
              <a:buSzPts val="900"/>
              <a:buFont typeface="Corbel"/>
              <a:buChar char="●"/>
            </a:pPr>
            <a:r>
              <a:rPr lang="en-US" sz="900">
                <a:solidFill>
                  <a:schemeClr val="dk1"/>
                </a:solidFill>
                <a:highlight>
                  <a:schemeClr val="accent2"/>
                </a:highlight>
                <a:latin typeface="Corbel"/>
                <a:ea typeface="Corbel"/>
                <a:cs typeface="Corbel"/>
                <a:sym typeface="Corbel"/>
              </a:rPr>
              <a:t>Data normalization - MinMaxScaler()</a:t>
            </a:r>
            <a:endParaRPr sz="900">
              <a:solidFill>
                <a:schemeClr val="dk1"/>
              </a:solidFill>
              <a:highlight>
                <a:schemeClr val="accent2"/>
              </a:highlight>
              <a:latin typeface="Corbel"/>
              <a:ea typeface="Corbel"/>
              <a:cs typeface="Corbel"/>
              <a:sym typeface="Corbel"/>
            </a:endParaRPr>
          </a:p>
          <a:p>
            <a:pPr indent="-285750" lvl="0" marL="457200" rtl="0" algn="l">
              <a:lnSpc>
                <a:spcPct val="115000"/>
              </a:lnSpc>
              <a:spcBef>
                <a:spcPts val="0"/>
              </a:spcBef>
              <a:spcAft>
                <a:spcPts val="0"/>
              </a:spcAft>
              <a:buClr>
                <a:schemeClr val="dk1"/>
              </a:buClr>
              <a:buSzPts val="900"/>
              <a:buFont typeface="Corbel"/>
              <a:buChar char="●"/>
            </a:pPr>
            <a:r>
              <a:rPr lang="en-US" sz="900">
                <a:solidFill>
                  <a:schemeClr val="dk1"/>
                </a:solidFill>
                <a:highlight>
                  <a:schemeClr val="accent2"/>
                </a:highlight>
                <a:latin typeface="Corbel"/>
                <a:ea typeface="Corbel"/>
                <a:cs typeface="Corbel"/>
                <a:sym typeface="Corbel"/>
              </a:rPr>
              <a:t>select specific set or recommendations based on assumptions - 50 k</a:t>
            </a:r>
            <a:endParaRPr sz="900">
              <a:solidFill>
                <a:schemeClr val="dk1"/>
              </a:solidFill>
              <a:highlight>
                <a:schemeClr val="accent2"/>
              </a:highlight>
              <a:latin typeface="Corbel"/>
              <a:ea typeface="Corbel"/>
              <a:cs typeface="Corbel"/>
              <a:sym typeface="Corbel"/>
            </a:endParaRPr>
          </a:p>
          <a:p>
            <a:pPr indent="-285750" lvl="0" marL="457200" rtl="0" algn="l">
              <a:lnSpc>
                <a:spcPct val="115000"/>
              </a:lnSpc>
              <a:spcBef>
                <a:spcPts val="0"/>
              </a:spcBef>
              <a:spcAft>
                <a:spcPts val="0"/>
              </a:spcAft>
              <a:buClr>
                <a:schemeClr val="dk1"/>
              </a:buClr>
              <a:buSzPts val="900"/>
              <a:buFont typeface="Corbel"/>
              <a:buChar char="●"/>
            </a:pPr>
            <a:r>
              <a:rPr lang="en-US" sz="900">
                <a:solidFill>
                  <a:schemeClr val="dk1"/>
                </a:solidFill>
                <a:highlight>
                  <a:schemeClr val="accent2"/>
                </a:highlight>
                <a:latin typeface="Corbel"/>
                <a:ea typeface="Corbel"/>
                <a:cs typeface="Corbel"/>
                <a:sym typeface="Corbel"/>
              </a:rPr>
              <a:t>Genre hierarchical clustering - based on jacob similarity</a:t>
            </a:r>
            <a:endParaRPr sz="900">
              <a:solidFill>
                <a:schemeClr val="dk1"/>
              </a:solidFill>
              <a:highlight>
                <a:schemeClr val="accent2"/>
              </a:highlight>
              <a:latin typeface="Corbel"/>
              <a:ea typeface="Corbel"/>
              <a:cs typeface="Corbel"/>
              <a:sym typeface="Corbel"/>
            </a:endParaRPr>
          </a:p>
          <a:p>
            <a:pPr indent="-285750" lvl="0" marL="457200" rtl="0" algn="l">
              <a:lnSpc>
                <a:spcPct val="115000"/>
              </a:lnSpc>
              <a:spcBef>
                <a:spcPts val="0"/>
              </a:spcBef>
              <a:spcAft>
                <a:spcPts val="0"/>
              </a:spcAft>
              <a:buClr>
                <a:schemeClr val="dk1"/>
              </a:buClr>
              <a:buSzPts val="900"/>
              <a:buFont typeface="Corbel"/>
              <a:buChar char="●"/>
            </a:pPr>
            <a:r>
              <a:rPr lang="en-US" sz="900">
                <a:solidFill>
                  <a:schemeClr val="dk1"/>
                </a:solidFill>
                <a:highlight>
                  <a:schemeClr val="accent2"/>
                </a:highlight>
                <a:latin typeface="Corbel"/>
                <a:ea typeface="Corbel"/>
                <a:cs typeface="Corbel"/>
                <a:sym typeface="Corbel"/>
              </a:rPr>
              <a:t>Principal component analysis, SVD, Mutual Information</a:t>
            </a:r>
            <a:endParaRPr sz="900">
              <a:solidFill>
                <a:schemeClr val="dk1"/>
              </a:solidFill>
              <a:highlight>
                <a:schemeClr val="accent2"/>
              </a:highlight>
              <a:latin typeface="Corbel"/>
              <a:ea typeface="Corbel"/>
              <a:cs typeface="Corbel"/>
              <a:sym typeface="Corbel"/>
            </a:endParaRPr>
          </a:p>
          <a:p>
            <a:pPr indent="0" lvl="0" marL="0" rtl="0" algn="l">
              <a:lnSpc>
                <a:spcPct val="115000"/>
              </a:lnSpc>
              <a:spcBef>
                <a:spcPts val="0"/>
              </a:spcBef>
              <a:spcAft>
                <a:spcPts val="0"/>
              </a:spcAft>
              <a:buNone/>
            </a:pPr>
            <a:r>
              <a:t/>
            </a:r>
            <a:endParaRPr sz="9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None/>
            </a:pPr>
            <a:r>
              <a:rPr lang="en-US" sz="1000">
                <a:solidFill>
                  <a:schemeClr val="dk1"/>
                </a:solidFill>
                <a:highlight>
                  <a:schemeClr val="accent2"/>
                </a:highlight>
                <a:latin typeface="Corbel"/>
                <a:ea typeface="Corbel"/>
                <a:cs typeface="Corbel"/>
                <a:sym typeface="Corbel"/>
              </a:rPr>
              <a:t>I used Python's pandas library with </a:t>
            </a:r>
            <a:r>
              <a:rPr b="1" lang="en-US" sz="1000">
                <a:solidFill>
                  <a:schemeClr val="dk1"/>
                </a:solidFill>
                <a:highlight>
                  <a:schemeClr val="accent2"/>
                </a:highlight>
                <a:latin typeface="Corbel"/>
                <a:ea typeface="Corbel"/>
                <a:cs typeface="Corbel"/>
                <a:sym typeface="Corbel"/>
              </a:rPr>
              <a:t>chunking</a:t>
            </a:r>
            <a:r>
              <a:rPr lang="en-US" sz="1000">
                <a:solidFill>
                  <a:schemeClr val="dk1"/>
                </a:solidFill>
                <a:highlight>
                  <a:schemeClr val="accent2"/>
                </a:highlight>
                <a:latin typeface="Corbel"/>
                <a:ea typeface="Corbel"/>
                <a:cs typeface="Corbel"/>
                <a:sym typeface="Corbel"/>
              </a:rPr>
              <a:t> and applied </a:t>
            </a:r>
            <a:r>
              <a:rPr b="1" lang="en-US" sz="1000">
                <a:solidFill>
                  <a:schemeClr val="dk1"/>
                </a:solidFill>
                <a:highlight>
                  <a:schemeClr val="accent2"/>
                </a:highlight>
                <a:latin typeface="Corbel"/>
                <a:ea typeface="Corbel"/>
                <a:cs typeface="Corbel"/>
                <a:sym typeface="Corbel"/>
              </a:rPr>
              <a:t>vectorized</a:t>
            </a:r>
            <a:r>
              <a:rPr lang="en-US" sz="1000">
                <a:solidFill>
                  <a:schemeClr val="dk1"/>
                </a:solidFill>
                <a:highlight>
                  <a:schemeClr val="accent2"/>
                </a:highlight>
                <a:latin typeface="Corbel"/>
                <a:ea typeface="Corbel"/>
                <a:cs typeface="Corbel"/>
                <a:sym typeface="Corbel"/>
              </a:rPr>
              <a:t> operations to optimize performance. This approach reduced the processing time by 40%</a:t>
            </a:r>
            <a:endParaRPr>
              <a:solidFill>
                <a:schemeClr val="dk1"/>
              </a:solidFill>
              <a:highlight>
                <a:schemeClr val="accent2"/>
              </a:highlight>
            </a:endParaRPr>
          </a:p>
          <a:p>
            <a:pPr indent="0" lvl="0" marL="0" rtl="0" algn="l">
              <a:spcBef>
                <a:spcPts val="0"/>
              </a:spcBef>
              <a:spcAft>
                <a:spcPts val="0"/>
              </a:spcAft>
              <a:buNone/>
            </a:pPr>
            <a:r>
              <a:t/>
            </a:r>
            <a:endParaRPr sz="1000">
              <a:solidFill>
                <a:schemeClr val="dk1"/>
              </a:solidFill>
              <a:highlight>
                <a:schemeClr val="accent2"/>
              </a:highlight>
              <a:latin typeface="Corbel"/>
              <a:ea typeface="Corbel"/>
              <a:cs typeface="Corbel"/>
              <a:sym typeface="Corbel"/>
            </a:endParaRPr>
          </a:p>
          <a:p>
            <a:pPr indent="0" lvl="0" marL="0" rtl="0" algn="l">
              <a:spcBef>
                <a:spcPts val="0"/>
              </a:spcBef>
              <a:spcAft>
                <a:spcPts val="0"/>
              </a:spcAft>
              <a:buNone/>
            </a:pPr>
            <a:r>
              <a:rPr lang="en-US" sz="1000">
                <a:solidFill>
                  <a:schemeClr val="dk1"/>
                </a:solidFill>
                <a:highlight>
                  <a:schemeClr val="accent2"/>
                </a:highlight>
                <a:latin typeface="Corbel"/>
                <a:ea typeface="Corbel"/>
                <a:cs typeface="Corbel"/>
                <a:sym typeface="Corbel"/>
              </a:rPr>
              <a:t>Definition: Chunking involves breaking a large dataset into smaller, manageable chunks or pieces.</a:t>
            </a:r>
            <a:endParaRPr>
              <a:solidFill>
                <a:schemeClr val="dk1"/>
              </a:solidFill>
              <a:highlight>
                <a:schemeClr val="accent2"/>
              </a:highlight>
            </a:endParaRPr>
          </a:p>
          <a:p>
            <a:pPr indent="0" lvl="0" marL="0" rtl="0" algn="l">
              <a:spcBef>
                <a:spcPts val="0"/>
              </a:spcBef>
              <a:spcAft>
                <a:spcPts val="0"/>
              </a:spcAft>
              <a:buNone/>
            </a:pPr>
            <a:r>
              <a:rPr lang="en-US" sz="1000">
                <a:solidFill>
                  <a:schemeClr val="dk1"/>
                </a:solidFill>
                <a:highlight>
                  <a:schemeClr val="accent2"/>
                </a:highlight>
                <a:latin typeface="Corbel"/>
                <a:ea typeface="Corbel"/>
                <a:cs typeface="Corbel"/>
                <a:sym typeface="Corbel"/>
              </a:rPr>
              <a:t>Usage: When dealing with massive datasets that may not fit into memory entirely, chunking allows you to process a portion (or chunk) of the data at a time.</a:t>
            </a:r>
            <a:endParaRPr>
              <a:solidFill>
                <a:schemeClr val="dk1"/>
              </a:solidFill>
              <a:highlight>
                <a:schemeClr val="accent2"/>
              </a:highlight>
            </a:endParaRPr>
          </a:p>
          <a:p>
            <a:pPr indent="0" lvl="0" marL="0" rtl="0" algn="l">
              <a:spcBef>
                <a:spcPts val="0"/>
              </a:spcBef>
              <a:spcAft>
                <a:spcPts val="0"/>
              </a:spcAft>
              <a:buNone/>
            </a:pPr>
            <a:r>
              <a:rPr lang="en-US" sz="1000">
                <a:solidFill>
                  <a:srgbClr val="FF0000"/>
                </a:solidFill>
                <a:highlight>
                  <a:schemeClr val="accent2"/>
                </a:highlight>
                <a:latin typeface="Corbel"/>
                <a:ea typeface="Corbel"/>
                <a:cs typeface="Corbel"/>
                <a:sym typeface="Corbel"/>
              </a:rPr>
              <a:t>NLP: use batch size for training model</a:t>
            </a:r>
            <a:endParaRPr>
              <a:highlight>
                <a:schemeClr val="accent2"/>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D5C00">
            <a:alpha val="29560"/>
          </a:srgbClr>
        </a:solidFill>
      </p:bgPr>
    </p:bg>
    <p:spTree>
      <p:nvGrpSpPr>
        <p:cNvPr id="354" name="Shape 354"/>
        <p:cNvGrpSpPr/>
        <p:nvPr/>
      </p:nvGrpSpPr>
      <p:grpSpPr>
        <a:xfrm>
          <a:off x="0" y="0"/>
          <a:ext cx="0" cy="0"/>
          <a:chOff x="0" y="0"/>
          <a:chExt cx="0" cy="0"/>
        </a:xfrm>
      </p:grpSpPr>
      <p:sp>
        <p:nvSpPr>
          <p:cNvPr id="355" name="Google Shape;355;p45"/>
          <p:cNvSpPr txBox="1"/>
          <p:nvPr/>
        </p:nvSpPr>
        <p:spPr>
          <a:xfrm>
            <a:off x="182281" y="433294"/>
            <a:ext cx="2752200" cy="498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0000"/>
                </a:solidFill>
                <a:highlight>
                  <a:schemeClr val="accent2"/>
                </a:highlight>
                <a:latin typeface="Corbel"/>
                <a:ea typeface="Corbel"/>
                <a:cs typeface="Corbel"/>
                <a:sym typeface="Corbel"/>
              </a:rPr>
              <a:t>Can you describe your experience with Python? Provide examples of projects where you utilized these languages</a:t>
            </a:r>
            <a:endParaRPr>
              <a:solidFill>
                <a:schemeClr val="accent6"/>
              </a:solidFill>
              <a:highlight>
                <a:schemeClr val="accent2"/>
              </a:highlight>
            </a:endParaRPr>
          </a:p>
          <a:p>
            <a:pPr indent="0" lvl="0" marL="0" marR="0" rtl="0" algn="l">
              <a:spcBef>
                <a:spcPts val="0"/>
              </a:spcBef>
              <a:spcAft>
                <a:spcPts val="0"/>
              </a:spcAft>
              <a:buNone/>
            </a:pPr>
            <a:r>
              <a:rPr b="1" lang="en-US" sz="1000">
                <a:solidFill>
                  <a:schemeClr val="dk1"/>
                </a:solidFill>
                <a:highlight>
                  <a:schemeClr val="accent2"/>
                </a:highlight>
                <a:latin typeface="Corbel"/>
                <a:ea typeface="Corbel"/>
                <a:cs typeface="Corbel"/>
                <a:sym typeface="Corbel"/>
              </a:rPr>
              <a:t>Python for data visualization, manipulation and analysis</a:t>
            </a:r>
            <a:endParaRPr>
              <a:highlight>
                <a:schemeClr val="accent2"/>
              </a:highlight>
            </a:endParaRPr>
          </a:p>
          <a:p>
            <a:pPr indent="0" lvl="0" marL="0" marR="0" rtl="0" algn="l">
              <a:spcBef>
                <a:spcPts val="0"/>
              </a:spcBef>
              <a:spcAft>
                <a:spcPts val="0"/>
              </a:spcAft>
              <a:buNone/>
            </a:pPr>
            <a:r>
              <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Used pandas and numpy for data cleaning and data comprehending</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scikit learn for PCA, applying machine learning models</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Matplotlib and </a:t>
            </a:r>
            <a:r>
              <a:rPr lang="en-US" sz="1000">
                <a:solidFill>
                  <a:schemeClr val="dk1"/>
                </a:solidFill>
                <a:highlight>
                  <a:schemeClr val="accent2"/>
                </a:highlight>
                <a:latin typeface="Corbel"/>
                <a:ea typeface="Corbel"/>
                <a:cs typeface="Corbel"/>
                <a:sym typeface="Corbel"/>
              </a:rPr>
              <a:t>seaborn</a:t>
            </a:r>
            <a:r>
              <a:rPr lang="en-US" sz="1000">
                <a:solidFill>
                  <a:schemeClr val="dk1"/>
                </a:solidFill>
                <a:highlight>
                  <a:schemeClr val="accent2"/>
                </a:highlight>
                <a:latin typeface="Corbel"/>
                <a:ea typeface="Corbel"/>
                <a:cs typeface="Corbel"/>
                <a:sym typeface="Corbel"/>
              </a:rPr>
              <a:t> for data visualization</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Extracted data from a webpage</a:t>
            </a:r>
            <a:endParaRPr sz="1000">
              <a:solidFill>
                <a:schemeClr val="dk1"/>
              </a:solidFill>
              <a:highlight>
                <a:schemeClr val="accent2"/>
              </a:highlight>
              <a:latin typeface="Corbel"/>
              <a:ea typeface="Corbel"/>
              <a:cs typeface="Corbel"/>
              <a:sym typeface="Corbel"/>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sz="1000">
              <a:solidFill>
                <a:schemeClr val="dk1"/>
              </a:solidFill>
              <a:latin typeface="Corbel"/>
              <a:ea typeface="Corbel"/>
              <a:cs typeface="Corbel"/>
              <a:sym typeface="Corbel"/>
            </a:endParaRPr>
          </a:p>
          <a:p>
            <a:pPr indent="0" lvl="0" marL="0" marR="0" rtl="0" algn="l">
              <a:spcBef>
                <a:spcPts val="0"/>
              </a:spcBef>
              <a:spcAft>
                <a:spcPts val="0"/>
              </a:spcAft>
              <a:buNone/>
            </a:pPr>
            <a:r>
              <a:rPr lang="en-US" sz="1000">
                <a:solidFill>
                  <a:srgbClr val="FF0000"/>
                </a:solidFill>
                <a:latin typeface="Corbel"/>
                <a:ea typeface="Corbel"/>
                <a:cs typeface="Corbel"/>
                <a:sym typeface="Corbel"/>
              </a:rPr>
              <a:t>discuss the structure of a complex query or a Python algorithm you’ve written</a:t>
            </a:r>
            <a:endParaRPr/>
          </a:p>
          <a:p>
            <a:pPr indent="0" lvl="0" marL="0" marR="0" rtl="0" algn="l">
              <a:spcBef>
                <a:spcPts val="0"/>
              </a:spcBef>
              <a:spcAft>
                <a:spcPts val="0"/>
              </a:spcAft>
              <a:buNone/>
            </a:pPr>
            <a:r>
              <a:rPr lang="en-US" sz="1000">
                <a:solidFill>
                  <a:schemeClr val="dk1"/>
                </a:solidFill>
                <a:latin typeface="Corbel"/>
                <a:ea typeface="Corbel"/>
                <a:cs typeface="Corbel"/>
                <a:sym typeface="Corbel"/>
              </a:rPr>
              <a:t>In developing a Python algorithm for sentiment analysis, the process involves loading a dataset, preprocessing the text data through techniques like TF-IDF vectorization, and splitting it into training and testing sets. The algorithm then employs a logistic regression model for sentiment classification. The model's accuracy is evaluated using metrics like accuracy score. This structured approach ensures effective analysis of sentiment in textual data, applicable in diverse natural language processing tasks.</a:t>
            </a:r>
            <a:endParaRPr/>
          </a:p>
          <a:p>
            <a:pPr indent="0" lvl="0" marL="0" marR="0" rtl="0" algn="l">
              <a:spcBef>
                <a:spcPts val="0"/>
              </a:spcBef>
              <a:spcAft>
                <a:spcPts val="0"/>
              </a:spcAft>
              <a:buNone/>
            </a:pPr>
            <a:r>
              <a:t/>
            </a:r>
            <a:endParaRPr sz="1000">
              <a:solidFill>
                <a:schemeClr val="dk1"/>
              </a:solidFill>
              <a:latin typeface="Corbel"/>
              <a:ea typeface="Corbel"/>
              <a:cs typeface="Corbel"/>
              <a:sym typeface="Corbel"/>
            </a:endParaRPr>
          </a:p>
          <a:p>
            <a:pPr indent="0" lvl="0" marL="0" marR="0" rtl="0" algn="l">
              <a:spcBef>
                <a:spcPts val="0"/>
              </a:spcBef>
              <a:spcAft>
                <a:spcPts val="0"/>
              </a:spcAft>
              <a:buNone/>
            </a:pPr>
            <a:r>
              <a:rPr lang="en-US" sz="1000">
                <a:solidFill>
                  <a:srgbClr val="FF0000"/>
                </a:solidFill>
                <a:latin typeface="Corbel"/>
                <a:ea typeface="Corbel"/>
                <a:cs typeface="Corbel"/>
                <a:sym typeface="Corbel"/>
              </a:rPr>
              <a:t>10 Questions in Python</a:t>
            </a:r>
            <a:endParaRPr/>
          </a:p>
          <a:p>
            <a:pPr indent="0" lvl="0" marL="0" marR="0" rtl="0" algn="l">
              <a:spcBef>
                <a:spcPts val="0"/>
              </a:spcBef>
              <a:spcAft>
                <a:spcPts val="0"/>
              </a:spcAft>
              <a:buNone/>
            </a:pPr>
            <a:r>
              <a:rPr lang="en-US" sz="1000">
                <a:solidFill>
                  <a:srgbClr val="FF0000"/>
                </a:solidFill>
                <a:latin typeface="Corbel"/>
                <a:ea typeface="Corbel"/>
                <a:cs typeface="Corbel"/>
                <a:sym typeface="Corbel"/>
              </a:rPr>
              <a:t>Scripting vs Module</a:t>
            </a:r>
            <a:endParaRPr/>
          </a:p>
          <a:p>
            <a:pPr indent="0" lvl="0" marL="0" marR="0" rtl="0" algn="l">
              <a:spcBef>
                <a:spcPts val="0"/>
              </a:spcBef>
              <a:spcAft>
                <a:spcPts val="0"/>
              </a:spcAft>
              <a:buNone/>
            </a:pPr>
            <a:r>
              <a:rPr lang="en-US" sz="1000">
                <a:solidFill>
                  <a:srgbClr val="FF0000"/>
                </a:solidFill>
                <a:latin typeface="Corbel"/>
                <a:ea typeface="Corbel"/>
                <a:cs typeface="Corbel"/>
                <a:sym typeface="Corbel"/>
              </a:rPr>
              <a:t>Multi threading vs Multi processing</a:t>
            </a:r>
            <a:endParaRPr/>
          </a:p>
        </p:txBody>
      </p:sp>
      <p:sp>
        <p:nvSpPr>
          <p:cNvPr id="356" name="Google Shape;356;p45"/>
          <p:cNvSpPr txBox="1"/>
          <p:nvPr/>
        </p:nvSpPr>
        <p:spPr>
          <a:xfrm>
            <a:off x="6572251" y="248628"/>
            <a:ext cx="2990700" cy="5787600"/>
          </a:xfrm>
          <a:prstGeom prst="rect">
            <a:avLst/>
          </a:prstGeom>
          <a:noFill/>
          <a:ln cap="flat" cmpd="sng" w="952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rgbClr val="FF0000"/>
                </a:solidFill>
                <a:highlight>
                  <a:schemeClr val="accent2"/>
                </a:highlight>
                <a:latin typeface="Corbel"/>
                <a:ea typeface="Corbel"/>
                <a:cs typeface="Corbel"/>
                <a:sym typeface="Corbel"/>
              </a:rPr>
              <a:t>Describe a time when you analyzed a large dataset. What was the challenge, and how did you overcome it?</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In my previous project on Flight data analysis, I analyzed a dataset with over 50 million records to identify flight trends. The challenge was the </a:t>
            </a:r>
            <a:r>
              <a:rPr lang="en-US" sz="1000">
                <a:solidFill>
                  <a:schemeClr val="dk1"/>
                </a:solidFill>
                <a:highlight>
                  <a:schemeClr val="accent2"/>
                </a:highlight>
                <a:latin typeface="Corbel"/>
                <a:ea typeface="Corbel"/>
                <a:cs typeface="Corbel"/>
                <a:sym typeface="Corbel"/>
              </a:rPr>
              <a:t>dataset</a:t>
            </a:r>
            <a:r>
              <a:rPr lang="en-US" sz="1000">
                <a:solidFill>
                  <a:schemeClr val="dk1"/>
                </a:solidFill>
                <a:highlight>
                  <a:schemeClr val="accent2"/>
                </a:highlight>
                <a:latin typeface="Corbel"/>
                <a:ea typeface="Corbel"/>
                <a:cs typeface="Corbel"/>
                <a:sym typeface="Corbel"/>
              </a:rPr>
              <a:t> size, which required efficient processing. I used Python's pandas library with </a:t>
            </a:r>
            <a:r>
              <a:rPr b="1" lang="en-US" sz="1000">
                <a:solidFill>
                  <a:schemeClr val="dk1"/>
                </a:solidFill>
                <a:highlight>
                  <a:schemeClr val="accent2"/>
                </a:highlight>
                <a:latin typeface="Corbel"/>
                <a:ea typeface="Corbel"/>
                <a:cs typeface="Corbel"/>
                <a:sym typeface="Corbel"/>
              </a:rPr>
              <a:t>chunking</a:t>
            </a:r>
            <a:r>
              <a:rPr lang="en-US" sz="1000">
                <a:solidFill>
                  <a:schemeClr val="dk1"/>
                </a:solidFill>
                <a:highlight>
                  <a:schemeClr val="accent2"/>
                </a:highlight>
                <a:latin typeface="Corbel"/>
                <a:ea typeface="Corbel"/>
                <a:cs typeface="Corbel"/>
                <a:sym typeface="Corbel"/>
              </a:rPr>
              <a:t> and applied </a:t>
            </a:r>
            <a:r>
              <a:rPr b="1" lang="en-US" sz="1000">
                <a:solidFill>
                  <a:schemeClr val="dk1"/>
                </a:solidFill>
                <a:highlight>
                  <a:schemeClr val="accent2"/>
                </a:highlight>
                <a:latin typeface="Corbel"/>
                <a:ea typeface="Corbel"/>
                <a:cs typeface="Corbel"/>
                <a:sym typeface="Corbel"/>
              </a:rPr>
              <a:t>vectorized</a:t>
            </a:r>
            <a:r>
              <a:rPr lang="en-US" sz="1000">
                <a:solidFill>
                  <a:schemeClr val="dk1"/>
                </a:solidFill>
                <a:highlight>
                  <a:schemeClr val="accent2"/>
                </a:highlight>
                <a:latin typeface="Corbel"/>
                <a:ea typeface="Corbel"/>
                <a:cs typeface="Corbel"/>
                <a:sym typeface="Corbel"/>
              </a:rPr>
              <a:t> operations to optimize performance. This approach reduced the processing time by 40%</a:t>
            </a:r>
            <a:endParaRPr>
              <a:highlight>
                <a:schemeClr val="accent2"/>
              </a:highlight>
            </a:endParaRPr>
          </a:p>
          <a:p>
            <a:pPr indent="0" lvl="0" marL="0" marR="0" rtl="0" algn="l">
              <a:spcBef>
                <a:spcPts val="0"/>
              </a:spcBef>
              <a:spcAft>
                <a:spcPts val="0"/>
              </a:spcAft>
              <a:buNone/>
            </a:pPr>
            <a:r>
              <a:t/>
            </a:r>
            <a:endParaRPr sz="1000">
              <a:solidFill>
                <a:schemeClr val="dk1"/>
              </a:solidFill>
              <a:highlight>
                <a:schemeClr val="accent2"/>
              </a:highlight>
              <a:latin typeface="Corbel"/>
              <a:ea typeface="Corbel"/>
              <a:cs typeface="Corbel"/>
              <a:sym typeface="Corbel"/>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Definition: Chunking involves breaking a large dataset into smaller, manageable chunks or pieces.</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Usage: When dealing with massive datasets that may not fit into memory entirely, chunking allows you to process a portion (or chunk) of the data at a time.</a:t>
            </a:r>
            <a:endParaRPr>
              <a:highlight>
                <a:schemeClr val="accent2"/>
              </a:highlight>
            </a:endParaRPr>
          </a:p>
          <a:p>
            <a:pPr indent="0" lvl="0" marL="0" marR="0" rtl="0" algn="l">
              <a:spcBef>
                <a:spcPts val="0"/>
              </a:spcBef>
              <a:spcAft>
                <a:spcPts val="0"/>
              </a:spcAft>
              <a:buNone/>
            </a:pPr>
            <a:r>
              <a:rPr lang="en-US" sz="1000">
                <a:solidFill>
                  <a:srgbClr val="FF0000"/>
                </a:solidFill>
                <a:highlight>
                  <a:schemeClr val="accent2"/>
                </a:highlight>
                <a:latin typeface="Corbel"/>
                <a:ea typeface="Corbel"/>
                <a:cs typeface="Corbel"/>
                <a:sym typeface="Corbel"/>
              </a:rPr>
              <a:t>NLP: use batch size for training model</a:t>
            </a:r>
            <a:endParaRPr>
              <a:highlight>
                <a:schemeClr val="accent2"/>
              </a:highlight>
            </a:endParaRPr>
          </a:p>
          <a:p>
            <a:pPr indent="0" lvl="0" marL="0" marR="0" rtl="0" algn="l">
              <a:spcBef>
                <a:spcPts val="0"/>
              </a:spcBef>
              <a:spcAft>
                <a:spcPts val="0"/>
              </a:spcAft>
              <a:buNone/>
            </a:pPr>
            <a:r>
              <a:t/>
            </a:r>
            <a:endParaRPr sz="1000">
              <a:solidFill>
                <a:srgbClr val="FF0000"/>
              </a:solidFill>
              <a:latin typeface="Corbel"/>
              <a:ea typeface="Corbel"/>
              <a:cs typeface="Corbel"/>
              <a:sym typeface="Corbel"/>
            </a:endParaRPr>
          </a:p>
          <a:p>
            <a:pPr indent="0" lvl="0" marL="0" marR="0" rtl="0" algn="l">
              <a:spcBef>
                <a:spcPts val="0"/>
              </a:spcBef>
              <a:spcAft>
                <a:spcPts val="0"/>
              </a:spcAft>
              <a:buNone/>
            </a:pPr>
            <a:r>
              <a:rPr lang="en-US" sz="1000">
                <a:solidFill>
                  <a:srgbClr val="FF0000"/>
                </a:solidFill>
                <a:highlight>
                  <a:schemeClr val="accent2"/>
                </a:highlight>
                <a:latin typeface="Corbel"/>
                <a:ea typeface="Corbel"/>
                <a:cs typeface="Corbel"/>
                <a:sym typeface="Corbel"/>
              </a:rPr>
              <a:t>What is your proficiency level with Power BI, Tableau, and Excel? Can you share an instance where you used these tools to provide actionable insights</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Power BI was strategically employed post-integration with SQL Server to generate visualizations for customer engagement. Different summary charts were made for different hierarchy of users from End Users, Managers to Executives allowing for dynamic and real-time visualizations.</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EXCEL: data cleaning</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SUMIF, CountIF, Concatrnate: </a:t>
            </a:r>
            <a:r>
              <a:rPr b="0" i="0" lang="en-US" sz="1000">
                <a:solidFill>
                  <a:schemeClr val="dk1"/>
                </a:solidFill>
                <a:highlight>
                  <a:schemeClr val="accent2"/>
                </a:highlight>
                <a:latin typeface="Arial"/>
                <a:ea typeface="Arial"/>
                <a:cs typeface="Arial"/>
                <a:sym typeface="Arial"/>
              </a:rPr>
              <a:t>for conditional calculations and text manipulation. </a:t>
            </a:r>
            <a:endParaRPr sz="1000">
              <a:solidFill>
                <a:schemeClr val="dk1"/>
              </a:solidFill>
              <a:highlight>
                <a:schemeClr val="accent2"/>
              </a:highlight>
              <a:latin typeface="Corbel"/>
              <a:ea typeface="Corbel"/>
              <a:cs typeface="Corbel"/>
              <a:sym typeface="Corbel"/>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Vlookups, Hlookups for Lookup functions for retrieving data from different ranges.</a:t>
            </a:r>
            <a:endParaRPr>
              <a:highlight>
                <a:schemeClr val="accent2"/>
              </a:highlight>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PivotTables: Essential for dynamic and interactive data summarization when computing login history tally over month.</a:t>
            </a:r>
            <a:endParaRPr>
              <a:highlight>
                <a:schemeClr val="accent2"/>
              </a:highlight>
            </a:endParaRPr>
          </a:p>
          <a:p>
            <a:pPr indent="0" lvl="0" marL="0" marR="0" rtl="0" algn="l">
              <a:spcBef>
                <a:spcPts val="0"/>
              </a:spcBef>
              <a:spcAft>
                <a:spcPts val="0"/>
              </a:spcAft>
              <a:buNone/>
            </a:pPr>
            <a:r>
              <a:t/>
            </a:r>
            <a:endParaRPr sz="1000">
              <a:solidFill>
                <a:srgbClr val="FF0000"/>
              </a:solidFill>
              <a:latin typeface="Corbel"/>
              <a:ea typeface="Corbel"/>
              <a:cs typeface="Corbel"/>
              <a:sym typeface="Corbel"/>
            </a:endParaRPr>
          </a:p>
          <a:p>
            <a:pPr indent="0" lvl="0" marL="0" marR="0" rtl="0" algn="l">
              <a:spcBef>
                <a:spcPts val="0"/>
              </a:spcBef>
              <a:spcAft>
                <a:spcPts val="0"/>
              </a:spcAft>
              <a:buNone/>
            </a:pPr>
            <a:r>
              <a:t/>
            </a:r>
            <a:endParaRPr sz="1000">
              <a:solidFill>
                <a:srgbClr val="FF0000"/>
              </a:solidFill>
              <a:latin typeface="Corbel"/>
              <a:ea typeface="Corbel"/>
              <a:cs typeface="Corbel"/>
              <a:sym typeface="Corbel"/>
            </a:endParaRPr>
          </a:p>
        </p:txBody>
      </p:sp>
      <p:sp>
        <p:nvSpPr>
          <p:cNvPr id="357" name="Google Shape;357;p45"/>
          <p:cNvSpPr txBox="1"/>
          <p:nvPr/>
        </p:nvSpPr>
        <p:spPr>
          <a:xfrm>
            <a:off x="235036" y="63962"/>
            <a:ext cx="14134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rbel"/>
                <a:ea typeface="Corbel"/>
                <a:cs typeface="Corbel"/>
                <a:sym typeface="Corbel"/>
              </a:rPr>
              <a:t>Python</a:t>
            </a:r>
            <a:endParaRPr/>
          </a:p>
        </p:txBody>
      </p:sp>
      <p:sp>
        <p:nvSpPr>
          <p:cNvPr id="358" name="Google Shape;358;p45"/>
          <p:cNvSpPr txBox="1"/>
          <p:nvPr/>
        </p:nvSpPr>
        <p:spPr>
          <a:xfrm>
            <a:off x="9563044" y="183662"/>
            <a:ext cx="2514600" cy="39468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en-US" sz="1400">
                <a:solidFill>
                  <a:srgbClr val="FF0000"/>
                </a:solidFill>
                <a:latin typeface="Calibri"/>
                <a:ea typeface="Calibri"/>
                <a:cs typeface="Calibri"/>
                <a:sym typeface="Calibri"/>
              </a:rPr>
              <a:t>What applications of data analysis you have used</a:t>
            </a:r>
            <a:endParaRPr/>
          </a:p>
          <a:p>
            <a:pPr indent="0" lvl="0" marL="0" marR="0" rtl="0" algn="l">
              <a:lnSpc>
                <a:spcPct val="107000"/>
              </a:lnSpc>
              <a:spcBef>
                <a:spcPts val="800"/>
              </a:spcBef>
              <a:spcAft>
                <a:spcPts val="0"/>
              </a:spcAft>
              <a:buNone/>
            </a:pPr>
            <a:r>
              <a:t/>
            </a:r>
            <a:endParaRPr sz="1400">
              <a:solidFill>
                <a:srgbClr val="FF0000"/>
              </a:solidFill>
              <a:latin typeface="Calibri"/>
              <a:ea typeface="Calibri"/>
              <a:cs typeface="Calibri"/>
              <a:sym typeface="Calibri"/>
            </a:endParaRPr>
          </a:p>
          <a:p>
            <a:pPr indent="0" lvl="0" marL="0" marR="0" rtl="0" algn="l">
              <a:lnSpc>
                <a:spcPct val="107000"/>
              </a:lnSpc>
              <a:spcBef>
                <a:spcPts val="800"/>
              </a:spcBef>
              <a:spcAft>
                <a:spcPts val="0"/>
              </a:spcAft>
              <a:buNone/>
            </a:pPr>
            <a:r>
              <a:t/>
            </a:r>
            <a:endParaRPr sz="1400">
              <a:solidFill>
                <a:srgbClr val="FF0000"/>
              </a:solidFill>
              <a:latin typeface="Calibri"/>
              <a:ea typeface="Calibri"/>
              <a:cs typeface="Calibri"/>
              <a:sym typeface="Calibri"/>
            </a:endParaRPr>
          </a:p>
          <a:p>
            <a:pPr indent="0" lvl="0" marL="0" marR="0" rtl="0" algn="l">
              <a:lnSpc>
                <a:spcPct val="107000"/>
              </a:lnSpc>
              <a:spcBef>
                <a:spcPts val="800"/>
              </a:spcBef>
              <a:spcAft>
                <a:spcPts val="0"/>
              </a:spcAft>
              <a:buNone/>
            </a:pPr>
            <a:r>
              <a:rPr lang="en-US" sz="1000">
                <a:solidFill>
                  <a:srgbClr val="FF0000"/>
                </a:solidFill>
                <a:highlight>
                  <a:schemeClr val="accent2"/>
                </a:highlight>
                <a:latin typeface="Corbel"/>
                <a:ea typeface="Corbel"/>
                <a:cs typeface="Corbel"/>
                <a:sym typeface="Corbel"/>
              </a:rPr>
              <a:t>Give information about data discrepancies occurred and how you dealt with it</a:t>
            </a:r>
            <a:br>
              <a:rPr lang="en-US" sz="1000">
                <a:solidFill>
                  <a:schemeClr val="dk1"/>
                </a:solidFill>
                <a:highlight>
                  <a:schemeClr val="accent2"/>
                </a:highlight>
                <a:latin typeface="Corbel"/>
                <a:ea typeface="Corbel"/>
                <a:cs typeface="Corbel"/>
                <a:sym typeface="Corbel"/>
              </a:rPr>
            </a:br>
            <a:r>
              <a:rPr lang="en-US" sz="1000">
                <a:solidFill>
                  <a:schemeClr val="dk1"/>
                </a:solidFill>
                <a:highlight>
                  <a:schemeClr val="accent2"/>
                </a:highlight>
                <a:latin typeface="Corbel"/>
                <a:ea typeface="Corbel"/>
                <a:cs typeface="Corbel"/>
                <a:sym typeface="Corbel"/>
              </a:rPr>
              <a:t>In a Beyond Scoreboard project involving the integration of multiple databases, data discrepancies arose due to variations in data formats and recording practices. To address this challenge, I developed a comprehensive data mapping and </a:t>
            </a:r>
            <a:r>
              <a:rPr b="1" lang="en-US" sz="1000">
                <a:solidFill>
                  <a:schemeClr val="dk1"/>
                </a:solidFill>
                <a:highlight>
                  <a:schemeClr val="accent2"/>
                </a:highlight>
                <a:latin typeface="Corbel"/>
                <a:ea typeface="Corbel"/>
                <a:cs typeface="Corbel"/>
                <a:sym typeface="Corbel"/>
              </a:rPr>
              <a:t>cleansing strategy</a:t>
            </a:r>
            <a:r>
              <a:rPr lang="en-US" sz="1000">
                <a:solidFill>
                  <a:schemeClr val="dk1"/>
                </a:solidFill>
                <a:highlight>
                  <a:schemeClr val="accent2"/>
                </a:highlight>
                <a:latin typeface="Corbel"/>
                <a:ea typeface="Corbel"/>
                <a:cs typeface="Corbel"/>
                <a:sym typeface="Corbel"/>
              </a:rPr>
              <a:t>. I collaborated with teammates to </a:t>
            </a:r>
            <a:r>
              <a:rPr b="1" lang="en-US" sz="1000">
                <a:solidFill>
                  <a:schemeClr val="dk1"/>
                </a:solidFill>
                <a:highlight>
                  <a:schemeClr val="accent2"/>
                </a:highlight>
                <a:latin typeface="Corbel"/>
                <a:ea typeface="Corbel"/>
                <a:cs typeface="Corbel"/>
                <a:sym typeface="Corbel"/>
              </a:rPr>
              <a:t>establish standardized data formats, implemented data validation checks, and conducted thorough reconciliation processes.</a:t>
            </a:r>
            <a:r>
              <a:rPr lang="en-US" sz="1000">
                <a:solidFill>
                  <a:schemeClr val="dk1"/>
                </a:solidFill>
                <a:highlight>
                  <a:schemeClr val="accent2"/>
                </a:highlight>
                <a:latin typeface="Corbel"/>
                <a:ea typeface="Corbel"/>
                <a:cs typeface="Corbel"/>
                <a:sym typeface="Corbel"/>
              </a:rPr>
              <a:t> This proactive approach not only resolved existing discrepancies but also laid the foundation for maintaining data consistency throughout the project.</a:t>
            </a:r>
            <a:endParaRPr>
              <a:highlight>
                <a:schemeClr val="accent2"/>
              </a:highlight>
            </a:endParaRPr>
          </a:p>
        </p:txBody>
      </p:sp>
      <p:sp>
        <p:nvSpPr>
          <p:cNvPr id="359" name="Google Shape;359;p45"/>
          <p:cNvSpPr txBox="1"/>
          <p:nvPr/>
        </p:nvSpPr>
        <p:spPr>
          <a:xfrm>
            <a:off x="3153251" y="183650"/>
            <a:ext cx="3129600" cy="2401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1000">
                <a:solidFill>
                  <a:srgbClr val="FF0000"/>
                </a:solidFill>
                <a:highlight>
                  <a:schemeClr val="accent2"/>
                </a:highlight>
                <a:latin typeface="Corbel"/>
                <a:ea typeface="Corbel"/>
                <a:cs typeface="Corbel"/>
                <a:sym typeface="Corbel"/>
              </a:rPr>
              <a:t>How do you ensure the accuracy and reliability of your Python scripts?</a:t>
            </a:r>
            <a:endParaRPr sz="1000">
              <a:solidFill>
                <a:schemeClr val="dk1"/>
              </a:solidFill>
              <a:highlight>
                <a:schemeClr val="accent2"/>
              </a:highlight>
              <a:latin typeface="Corbel"/>
              <a:ea typeface="Corbel"/>
              <a:cs typeface="Corbel"/>
              <a:sym typeface="Corbel"/>
            </a:endParaRPr>
          </a:p>
          <a:p>
            <a:pPr indent="0" lvl="0" marL="0" marR="0" rtl="0" algn="l">
              <a:spcBef>
                <a:spcPts val="0"/>
              </a:spcBef>
              <a:spcAft>
                <a:spcPts val="0"/>
              </a:spcAft>
              <a:buNone/>
            </a:pPr>
            <a:r>
              <a:rPr lang="en-US" sz="1000">
                <a:solidFill>
                  <a:schemeClr val="dk1"/>
                </a:solidFill>
                <a:highlight>
                  <a:schemeClr val="accent2"/>
                </a:highlight>
                <a:latin typeface="Corbel"/>
                <a:ea typeface="Corbel"/>
                <a:cs typeface="Corbel"/>
                <a:sym typeface="Corbel"/>
              </a:rPr>
              <a:t>For Python scripts, focus on </a:t>
            </a:r>
            <a:r>
              <a:rPr b="1" lang="en-US" sz="1000">
                <a:solidFill>
                  <a:schemeClr val="dk1"/>
                </a:solidFill>
                <a:highlight>
                  <a:schemeClr val="accent2"/>
                </a:highlight>
                <a:latin typeface="Corbel"/>
                <a:ea typeface="Corbel"/>
                <a:cs typeface="Corbel"/>
                <a:sym typeface="Corbel"/>
              </a:rPr>
              <a:t>unit testing </a:t>
            </a:r>
            <a:r>
              <a:rPr lang="en-US" sz="1000">
                <a:solidFill>
                  <a:schemeClr val="dk1"/>
                </a:solidFill>
                <a:highlight>
                  <a:schemeClr val="accent2"/>
                </a:highlight>
                <a:latin typeface="Corbel"/>
                <a:ea typeface="Corbel"/>
                <a:cs typeface="Corbel"/>
                <a:sym typeface="Corbel"/>
              </a:rPr>
              <a:t>by verifying the correctness of individual functions. Leverage version control systems like </a:t>
            </a:r>
            <a:r>
              <a:rPr b="1" lang="en-US" sz="1000">
                <a:solidFill>
                  <a:schemeClr val="dk1"/>
                </a:solidFill>
                <a:highlight>
                  <a:schemeClr val="accent2"/>
                </a:highlight>
                <a:latin typeface="Corbel"/>
                <a:ea typeface="Corbel"/>
                <a:cs typeface="Corbel"/>
                <a:sym typeface="Corbel"/>
              </a:rPr>
              <a:t>Git</a:t>
            </a:r>
            <a:r>
              <a:rPr lang="en-US" sz="1000">
                <a:solidFill>
                  <a:schemeClr val="dk1"/>
                </a:solidFill>
                <a:highlight>
                  <a:schemeClr val="accent2"/>
                </a:highlight>
                <a:latin typeface="Corbel"/>
                <a:ea typeface="Corbel"/>
                <a:cs typeface="Corbel"/>
                <a:sym typeface="Corbel"/>
              </a:rPr>
              <a:t> for tracking changes, facilitating identification and resolution of issues. Conduct </a:t>
            </a:r>
            <a:r>
              <a:rPr b="1" lang="en-US" sz="1000">
                <a:solidFill>
                  <a:schemeClr val="dk1"/>
                </a:solidFill>
                <a:highlight>
                  <a:schemeClr val="accent2"/>
                </a:highlight>
                <a:latin typeface="Corbel"/>
                <a:ea typeface="Corbel"/>
                <a:cs typeface="Corbel"/>
                <a:sym typeface="Corbel"/>
              </a:rPr>
              <a:t>code reviews </a:t>
            </a:r>
            <a:r>
              <a:rPr lang="en-US" sz="1000">
                <a:solidFill>
                  <a:schemeClr val="dk1"/>
                </a:solidFill>
                <a:highlight>
                  <a:schemeClr val="accent2"/>
                </a:highlight>
                <a:latin typeface="Corbel"/>
                <a:ea typeface="Corbel"/>
                <a:cs typeface="Corbel"/>
                <a:sym typeface="Corbel"/>
              </a:rPr>
              <a:t>to obtain feedback on logic and potential enhancements. Implement robust error handling, comprehensive documentation, and test scripts with diverse data scenarios, including edge cases. Manage dependencies using </a:t>
            </a:r>
            <a:r>
              <a:rPr b="1" lang="en-US" sz="1000">
                <a:solidFill>
                  <a:schemeClr val="dk1"/>
                </a:solidFill>
                <a:highlight>
                  <a:schemeClr val="accent2"/>
                </a:highlight>
                <a:latin typeface="Corbel"/>
                <a:ea typeface="Corbel"/>
                <a:cs typeface="Corbel"/>
                <a:sym typeface="Corbel"/>
              </a:rPr>
              <a:t>virtual environments</a:t>
            </a:r>
            <a:r>
              <a:rPr lang="en-US" sz="1000">
                <a:solidFill>
                  <a:schemeClr val="dk1"/>
                </a:solidFill>
                <a:highlight>
                  <a:schemeClr val="accent2"/>
                </a:highlight>
                <a:latin typeface="Corbel"/>
                <a:ea typeface="Corbel"/>
                <a:cs typeface="Corbel"/>
                <a:sym typeface="Corbel"/>
              </a:rPr>
              <a:t> or package managers to ensure a consistent and reliable environment. These practices collectively contribute to the accuracy, reliability, and maintainability of Python scripts throughout development.</a:t>
            </a:r>
            <a:endParaRPr>
              <a:highlight>
                <a:schemeClr val="accent2"/>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D5C00">
            <a:alpha val="29560"/>
          </a:srgbClr>
        </a:solidFill>
      </p:bgPr>
    </p:bg>
    <p:spTree>
      <p:nvGrpSpPr>
        <p:cNvPr id="363" name="Shape 363"/>
        <p:cNvGrpSpPr/>
        <p:nvPr/>
      </p:nvGrpSpPr>
      <p:grpSpPr>
        <a:xfrm>
          <a:off x="0" y="0"/>
          <a:ext cx="0" cy="0"/>
          <a:chOff x="0" y="0"/>
          <a:chExt cx="0" cy="0"/>
        </a:xfrm>
      </p:grpSpPr>
      <p:graphicFrame>
        <p:nvGraphicFramePr>
          <p:cNvPr id="364" name="Google Shape;364;p46"/>
          <p:cNvGraphicFramePr/>
          <p:nvPr/>
        </p:nvGraphicFramePr>
        <p:xfrm>
          <a:off x="200275" y="214575"/>
          <a:ext cx="3000000" cy="3000000"/>
        </p:xfrm>
        <a:graphic>
          <a:graphicData uri="http://schemas.openxmlformats.org/drawingml/2006/table">
            <a:tbl>
              <a:tblPr>
                <a:noFill/>
                <a:tableStyleId>{F70DCF0A-70C5-42D8-8A92-BA991F0EEF51}</a:tableStyleId>
              </a:tblPr>
              <a:tblGrid>
                <a:gridCol w="715075"/>
                <a:gridCol w="1357725"/>
                <a:gridCol w="3622275"/>
                <a:gridCol w="3328550"/>
                <a:gridCol w="2522875"/>
              </a:tblGrid>
              <a:tr h="211825">
                <a:tc>
                  <a:txBody>
                    <a:bodyPr/>
                    <a:lstStyle/>
                    <a:p>
                      <a:pPr indent="0" lvl="0" marL="0" rtl="0" algn="l">
                        <a:lnSpc>
                          <a:spcPct val="100000"/>
                        </a:lnSpc>
                        <a:spcBef>
                          <a:spcPts val="0"/>
                        </a:spcBef>
                        <a:spcAft>
                          <a:spcPts val="0"/>
                        </a:spcAft>
                        <a:buNone/>
                      </a:pPr>
                      <a:r>
                        <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Data Pre-processing</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Data Processing</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Visualizations</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11825">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R</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Time Series</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The data pre-processing involved handling missing values, applying transformations to </a:t>
                      </a:r>
                      <a:r>
                        <a:rPr lang="en-US" sz="900">
                          <a:solidFill>
                            <a:srgbClr val="FF0000"/>
                          </a:solidFill>
                          <a:latin typeface="Times New Roman"/>
                          <a:ea typeface="Times New Roman"/>
                          <a:cs typeface="Times New Roman"/>
                          <a:sym typeface="Times New Roman"/>
                        </a:rPr>
                        <a:t>stabilize the variance</a:t>
                      </a:r>
                      <a:r>
                        <a:rPr lang="en-US" sz="900">
                          <a:latin typeface="Times New Roman"/>
                          <a:ea typeface="Times New Roman"/>
                          <a:cs typeface="Times New Roman"/>
                          <a:sym typeface="Times New Roman"/>
                        </a:rPr>
                        <a:t>, and decomposing the time series into trend, seasonal, and irregular</a:t>
                      </a:r>
                      <a:r>
                        <a:rPr b="1" lang="en-US" sz="900">
                          <a:latin typeface="Times New Roman"/>
                          <a:ea typeface="Times New Roman"/>
                          <a:cs typeface="Times New Roman"/>
                          <a:sym typeface="Times New Roman"/>
                        </a:rPr>
                        <a:t> components.</a:t>
                      </a:r>
                      <a:endParaRPr b="1"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 </a:t>
                      </a:r>
                      <a:r>
                        <a:rPr lang="en-US" sz="900">
                          <a:solidFill>
                            <a:schemeClr val="dk1"/>
                          </a:solidFill>
                          <a:latin typeface="Times New Roman"/>
                          <a:ea typeface="Times New Roman"/>
                          <a:cs typeface="Times New Roman"/>
                          <a:sym typeface="Times New Roman"/>
                        </a:rPr>
                        <a:t>`forecast` package</a:t>
                      </a:r>
                      <a:endParaRPr sz="9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900">
                          <a:solidFill>
                            <a:schemeClr val="dk1"/>
                          </a:solidFill>
                          <a:latin typeface="Times New Roman"/>
                          <a:ea typeface="Times New Roman"/>
                          <a:cs typeface="Times New Roman"/>
                          <a:sym typeface="Times New Roman"/>
                        </a:rPr>
                        <a:t>develop a model for predicting future sales based on historical data</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72650">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Python</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Comparative Analysis</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38450">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Python</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Enoki Project</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solidFill>
                            <a:schemeClr val="dk1"/>
                          </a:solidFill>
                          <a:latin typeface="Times New Roman"/>
                          <a:ea typeface="Times New Roman"/>
                          <a:cs typeface="Times New Roman"/>
                          <a:sym typeface="Times New Roman"/>
                        </a:rPr>
                        <a:t>created a data pipeline that integrated data from </a:t>
                      </a:r>
                      <a:r>
                        <a:rPr lang="en-US" sz="900">
                          <a:solidFill>
                            <a:srgbClr val="FF0000"/>
                          </a:solidFill>
                          <a:latin typeface="Times New Roman"/>
                          <a:ea typeface="Times New Roman"/>
                          <a:cs typeface="Times New Roman"/>
                          <a:sym typeface="Times New Roman"/>
                        </a:rPr>
                        <a:t>Google Sheet APIs</a:t>
                      </a:r>
                      <a:r>
                        <a:rPr lang="en-US" sz="900">
                          <a:solidFill>
                            <a:schemeClr val="dk1"/>
                          </a:solidFill>
                          <a:latin typeface="Times New Roman"/>
                          <a:ea typeface="Times New Roman"/>
                          <a:cs typeface="Times New Roman"/>
                          <a:sym typeface="Times New Roman"/>
                        </a:rPr>
                        <a:t>, </a:t>
                      </a:r>
                      <a:endParaRPr sz="9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900">
                          <a:solidFill>
                            <a:schemeClr val="dk1"/>
                          </a:solidFill>
                          <a:latin typeface="Times New Roman"/>
                          <a:ea typeface="Times New Roman"/>
                          <a:cs typeface="Times New Roman"/>
                          <a:sym typeface="Times New Roman"/>
                        </a:rPr>
                        <a:t>script involved complex operations such as handling asynchronous API calls, processing JSON responses, </a:t>
                      </a:r>
                      <a:endParaRPr sz="900">
                        <a:solidFill>
                          <a:schemeClr val="dk1"/>
                        </a:solidFill>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lang="en-US" sz="900">
                          <a:solidFill>
                            <a:schemeClr val="dk1"/>
                          </a:solidFill>
                          <a:latin typeface="Times New Roman"/>
                          <a:ea typeface="Times New Roman"/>
                          <a:cs typeface="Times New Roman"/>
                          <a:sym typeface="Times New Roman"/>
                        </a:rPr>
                        <a:t>sand performing feature engineering on the data before feeding it into a machine learning model</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48850">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R</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Technocolabs Project</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900">
                          <a:latin typeface="Times New Roman"/>
                          <a:ea typeface="Times New Roman"/>
                          <a:cs typeface="Times New Roman"/>
                          <a:sym typeface="Times New Roman"/>
                        </a:rPr>
                        <a:t>identify</a:t>
                      </a:r>
                      <a:r>
                        <a:rPr lang="en-US" sz="900">
                          <a:latin typeface="Times New Roman"/>
                          <a:ea typeface="Times New Roman"/>
                          <a:cs typeface="Times New Roman"/>
                          <a:sym typeface="Times New Roman"/>
                        </a:rPr>
                        <a:t> customer churn</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lang="en-US" sz="900">
                          <a:solidFill>
                            <a:schemeClr val="dk1"/>
                          </a:solidFill>
                          <a:latin typeface="Times New Roman"/>
                          <a:ea typeface="Times New Roman"/>
                          <a:cs typeface="Times New Roman"/>
                          <a:sym typeface="Times New Roman"/>
                        </a:rPr>
                        <a:t>data science pipeline by implementing Decision Trees, Random Forest and SVM training up to 92% through hyperparameter tuning</a:t>
                      </a:r>
                      <a:endParaRPr sz="900">
                        <a:solidFill>
                          <a:schemeClr val="dk1"/>
                        </a:solidFill>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lang="en-US" sz="900">
                          <a:solidFill>
                            <a:schemeClr val="dk1"/>
                          </a:solidFill>
                          <a:latin typeface="Times New Roman"/>
                          <a:ea typeface="Times New Roman"/>
                          <a:cs typeface="Times New Roman"/>
                          <a:sym typeface="Times New Roman"/>
                        </a:rPr>
                        <a:t>map visualizations leveraging libraries such as caret and ggplot2 in R</a:t>
                      </a:r>
                      <a:endParaRPr sz="900">
                        <a:solidFill>
                          <a:schemeClr val="dk1"/>
                        </a:solidFill>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4325">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Python</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solidFill>
                            <a:schemeClr val="dk1"/>
                          </a:solidFill>
                          <a:latin typeface="Times New Roman"/>
                          <a:ea typeface="Times New Roman"/>
                          <a:cs typeface="Times New Roman"/>
                          <a:sym typeface="Times New Roman"/>
                        </a:rPr>
                        <a:t>Lyrics Generator</a:t>
                      </a:r>
                      <a:endParaRPr sz="900">
                        <a:solidFill>
                          <a:schemeClr val="dk1"/>
                        </a:solidFill>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900">
                          <a:solidFill>
                            <a:schemeClr val="dk1"/>
                          </a:solidFill>
                          <a:latin typeface="Times New Roman"/>
                          <a:ea typeface="Times New Roman"/>
                          <a:cs typeface="Times New Roman"/>
                          <a:sym typeface="Times New Roman"/>
                        </a:rPr>
                        <a:t>text preprocessing, tokenization</a:t>
                      </a:r>
                      <a:endParaRPr sz="9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900">
                          <a:solidFill>
                            <a:schemeClr val="dk1"/>
                          </a:solidFill>
                          <a:latin typeface="Times New Roman"/>
                          <a:ea typeface="Times New Roman"/>
                          <a:cs typeface="Times New Roman"/>
                          <a:sym typeface="Times New Roman"/>
                        </a:rPr>
                        <a:t>import re, </a:t>
                      </a:r>
                      <a:r>
                        <a:rPr lang="en-US" sz="900">
                          <a:solidFill>
                            <a:schemeClr val="dk1"/>
                          </a:solidFill>
                          <a:latin typeface="Times New Roman"/>
                          <a:ea typeface="Times New Roman"/>
                          <a:cs typeface="Times New Roman"/>
                          <a:sym typeface="Times New Roman"/>
                        </a:rPr>
                        <a:t>tokenizer</a:t>
                      </a:r>
                      <a:r>
                        <a:rPr lang="en-US" sz="900">
                          <a:solidFill>
                            <a:schemeClr val="dk1"/>
                          </a:solidFill>
                          <a:latin typeface="Times New Roman"/>
                          <a:ea typeface="Times New Roman"/>
                          <a:cs typeface="Times New Roman"/>
                          <a:sym typeface="Times New Roman"/>
                        </a:rPr>
                        <a:t>, tensorflow, keras, pytorch, sparse, pickle</a:t>
                      </a:r>
                      <a:endParaRPr sz="900">
                        <a:solidFill>
                          <a:schemeClr val="dk1"/>
                        </a:solidFill>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900">
                          <a:solidFill>
                            <a:schemeClr val="dk1"/>
                          </a:solidFill>
                          <a:latin typeface="Times New Roman"/>
                          <a:ea typeface="Times New Roman"/>
                          <a:cs typeface="Times New Roman"/>
                          <a:sym typeface="Times New Roman"/>
                        </a:rPr>
                        <a:t>creative lyrics generator using LSTM and RNN</a:t>
                      </a:r>
                      <a:endParaRPr sz="9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900">
                          <a:solidFill>
                            <a:schemeClr val="dk1"/>
                          </a:solidFill>
                          <a:latin typeface="Times New Roman"/>
                          <a:ea typeface="Times New Roman"/>
                          <a:cs typeface="Times New Roman"/>
                          <a:sym typeface="Times New Roman"/>
                        </a:rPr>
                        <a:t>multiclass classifier, transformers, </a:t>
                      </a:r>
                      <a:endParaRPr sz="900">
                        <a:solidFill>
                          <a:schemeClr val="dk1"/>
                        </a:solidFill>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lnSpc>
                          <a:spcPct val="100000"/>
                        </a:lnSpc>
                        <a:spcBef>
                          <a:spcPts val="1200"/>
                        </a:spcBef>
                        <a:spcAft>
                          <a:spcPts val="0"/>
                        </a:spcAft>
                        <a:buNone/>
                      </a:pPr>
                      <a:r>
                        <a:rPr lang="en-US" sz="900">
                          <a:solidFill>
                            <a:schemeClr val="dk1"/>
                          </a:solidFill>
                          <a:latin typeface="Times New Roman"/>
                          <a:ea typeface="Times New Roman"/>
                          <a:cs typeface="Times New Roman"/>
                          <a:sym typeface="Times New Roman"/>
                        </a:rPr>
                        <a:t>BLUE score of 60% for bigram metric, outperforming baseline models by 25%.</a:t>
                      </a:r>
                      <a:endParaRPr sz="900">
                        <a:solidFill>
                          <a:schemeClr val="dk1"/>
                        </a:solidFill>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4325">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Python</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Beyond Scoreboards</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7150" rtl="0" algn="l">
                        <a:lnSpc>
                          <a:spcPct val="100000"/>
                        </a:lnSpc>
                        <a:spcBef>
                          <a:spcPts val="0"/>
                        </a:spcBef>
                        <a:spcAft>
                          <a:spcPts val="0"/>
                        </a:spcAft>
                        <a:buNone/>
                      </a:pPr>
                      <a:r>
                        <a:rPr lang="en-US" sz="900">
                          <a:solidFill>
                            <a:schemeClr val="dk1"/>
                          </a:solidFill>
                        </a:rPr>
                        <a:t>player clusters PCA, top 5 </a:t>
                      </a:r>
                      <a:r>
                        <a:rPr b="1" lang="en-US" sz="900">
                          <a:solidFill>
                            <a:schemeClr val="dk1"/>
                          </a:solidFill>
                        </a:rPr>
                        <a:t>reducing data size by 400%.</a:t>
                      </a:r>
                      <a:endParaRPr b="1" sz="900">
                        <a:solidFill>
                          <a:schemeClr val="dk1"/>
                        </a:solidFill>
                      </a:endParaRPr>
                    </a:p>
                    <a:p>
                      <a:pPr indent="0" lvl="0" marL="57150" rtl="0" algn="l">
                        <a:lnSpc>
                          <a:spcPct val="100000"/>
                        </a:lnSpc>
                        <a:spcBef>
                          <a:spcPts val="100"/>
                        </a:spcBef>
                        <a:spcAft>
                          <a:spcPts val="100"/>
                        </a:spcAft>
                        <a:buNone/>
                      </a:pPr>
                      <a:r>
                        <a:rPr lang="en-US" sz="900">
                          <a:solidFill>
                            <a:srgbClr val="FF0000"/>
                          </a:solidFill>
                          <a:latin typeface="Times New Roman"/>
                          <a:ea typeface="Times New Roman"/>
                          <a:cs typeface="Times New Roman"/>
                          <a:sym typeface="Times New Roman"/>
                        </a:rPr>
                        <a:t>Data Inconsistencies</a:t>
                      </a:r>
                      <a:endParaRPr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lang="en-US" sz="900">
                          <a:solidFill>
                            <a:schemeClr val="dk1"/>
                          </a:solidFill>
                          <a:latin typeface="Calibri"/>
                          <a:ea typeface="Calibri"/>
                          <a:cs typeface="Calibri"/>
                          <a:sym typeface="Calibri"/>
                        </a:rPr>
                        <a:t>SHAP analysis </a:t>
                      </a:r>
                      <a:endParaRPr sz="900">
                        <a:solidFill>
                          <a:schemeClr val="dk1"/>
                        </a:solidFill>
                        <a:latin typeface="Calibri"/>
                        <a:ea typeface="Calibri"/>
                        <a:cs typeface="Calibri"/>
                        <a:sym typeface="Calibri"/>
                      </a:endParaRPr>
                    </a:p>
                    <a:p>
                      <a:pPr indent="0" lvl="0" marL="57150" rtl="0" algn="l">
                        <a:lnSpc>
                          <a:spcPct val="100000"/>
                        </a:lnSpc>
                        <a:spcBef>
                          <a:spcPts val="0"/>
                        </a:spcBef>
                        <a:spcAft>
                          <a:spcPts val="0"/>
                        </a:spcAft>
                        <a:buClr>
                          <a:schemeClr val="dk1"/>
                        </a:buClr>
                        <a:buSzPts val="1100"/>
                        <a:buFont typeface="Arial"/>
                        <a:buNone/>
                      </a:pPr>
                      <a:r>
                        <a:rPr lang="en-US" sz="900">
                          <a:solidFill>
                            <a:schemeClr val="dk1"/>
                          </a:solidFill>
                          <a:latin typeface="Calibri"/>
                          <a:ea typeface="Calibri"/>
                          <a:cs typeface="Calibri"/>
                          <a:sym typeface="Calibri"/>
                        </a:rPr>
                        <a:t>Scikit-learn - Applied Machine Learning and Regression analysis </a:t>
                      </a:r>
                      <a:r>
                        <a:rPr b="1" lang="en-US" sz="900">
                          <a:solidFill>
                            <a:schemeClr val="dk1"/>
                          </a:solidFill>
                          <a:latin typeface="Calibri"/>
                          <a:ea typeface="Calibri"/>
                          <a:cs typeface="Calibri"/>
                          <a:sym typeface="Calibri"/>
                        </a:rPr>
                        <a:t>R-squared value up to 92%</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7150" rtl="0" algn="l">
                        <a:lnSpc>
                          <a:spcPct val="100000"/>
                        </a:lnSpc>
                        <a:spcBef>
                          <a:spcPts val="0"/>
                        </a:spcBef>
                        <a:spcAft>
                          <a:spcPts val="0"/>
                        </a:spcAft>
                        <a:buNone/>
                      </a:pPr>
                      <a:r>
                        <a:rPr lang="en-US" sz="900">
                          <a:solidFill>
                            <a:schemeClr val="dk1"/>
                          </a:solidFill>
                        </a:rPr>
                        <a:t>Data Visualization for raincloud plots, swarm plots, radar plots etc.</a:t>
                      </a:r>
                      <a:endParaRPr sz="900">
                        <a:solidFill>
                          <a:schemeClr val="dk1"/>
                        </a:solidFill>
                      </a:endParaRPr>
                    </a:p>
                    <a:p>
                      <a:pPr indent="0" lvl="0" marL="57150" rtl="0" algn="l">
                        <a:lnSpc>
                          <a:spcPct val="100000"/>
                        </a:lnSpc>
                        <a:spcBef>
                          <a:spcPts val="100"/>
                        </a:spcBef>
                        <a:spcAft>
                          <a:spcPts val="100"/>
                        </a:spcAft>
                        <a:buNone/>
                      </a:pPr>
                      <a:r>
                        <a:rPr lang="en-US" sz="900">
                          <a:solidFill>
                            <a:schemeClr val="dk1"/>
                          </a:solidFill>
                        </a:rPr>
                        <a:t>Seaborn</a:t>
                      </a:r>
                      <a:endParaRPr sz="900">
                        <a:solidFill>
                          <a:schemeClr val="dk1"/>
                        </a:solidFill>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4325">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Python</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Anime Odyssey</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7150" rtl="0" algn="l">
                        <a:lnSpc>
                          <a:spcPct val="100000"/>
                        </a:lnSpc>
                        <a:spcBef>
                          <a:spcPts val="0"/>
                        </a:spcBef>
                        <a:spcAft>
                          <a:spcPts val="0"/>
                        </a:spcAft>
                        <a:buNone/>
                      </a:pPr>
                      <a:r>
                        <a:rPr lang="en-US" sz="900">
                          <a:solidFill>
                            <a:schemeClr val="dk1"/>
                          </a:solidFill>
                        </a:rPr>
                        <a:t>Large Data Set</a:t>
                      </a:r>
                      <a:endParaRPr sz="900">
                        <a:solidFill>
                          <a:schemeClr val="dk1"/>
                        </a:solidFill>
                      </a:endParaRPr>
                    </a:p>
                    <a:p>
                      <a:pPr indent="-285750" lvl="0" marL="457200" rtl="0" algn="l">
                        <a:lnSpc>
                          <a:spcPct val="100000"/>
                        </a:lnSpc>
                        <a:spcBef>
                          <a:spcPts val="100"/>
                        </a:spcBef>
                        <a:spcAft>
                          <a:spcPts val="0"/>
                        </a:spcAft>
                        <a:buClr>
                          <a:schemeClr val="dk1"/>
                        </a:buClr>
                        <a:buSzPts val="900"/>
                        <a:buChar char="●"/>
                      </a:pPr>
                      <a:r>
                        <a:rPr lang="en-US" sz="900">
                          <a:solidFill>
                            <a:schemeClr val="dk1"/>
                          </a:solidFill>
                          <a:highlight>
                            <a:srgbClr val="FAB900"/>
                          </a:highlight>
                          <a:latin typeface="Corbel"/>
                          <a:ea typeface="Corbel"/>
                          <a:cs typeface="Corbel"/>
                          <a:sym typeface="Corbel"/>
                        </a:rPr>
                        <a:t>Data Extraction and Cleaning - python, pandas, 2 million</a:t>
                      </a:r>
                      <a:endParaRPr sz="900">
                        <a:solidFill>
                          <a:schemeClr val="dk1"/>
                        </a:solidFill>
                        <a:highlight>
                          <a:srgbClr val="FAB900"/>
                        </a:highlight>
                        <a:latin typeface="Corbel"/>
                        <a:ea typeface="Corbel"/>
                        <a:cs typeface="Corbel"/>
                        <a:sym typeface="Corbel"/>
                      </a:endParaRPr>
                    </a:p>
                    <a:p>
                      <a:pPr indent="-285750" lvl="0" marL="457200" rtl="0" algn="l">
                        <a:lnSpc>
                          <a:spcPct val="100000"/>
                        </a:lnSpc>
                        <a:spcBef>
                          <a:spcPts val="0"/>
                        </a:spcBef>
                        <a:spcAft>
                          <a:spcPts val="0"/>
                        </a:spcAft>
                        <a:buClr>
                          <a:schemeClr val="dk1"/>
                        </a:buClr>
                        <a:buSzPts val="900"/>
                        <a:buChar char="●"/>
                      </a:pPr>
                      <a:r>
                        <a:rPr lang="en-US" sz="900">
                          <a:solidFill>
                            <a:schemeClr val="dk1"/>
                          </a:solidFill>
                          <a:highlight>
                            <a:srgbClr val="FAB900"/>
                          </a:highlight>
                          <a:latin typeface="Corbel"/>
                          <a:ea typeface="Corbel"/>
                          <a:cs typeface="Corbel"/>
                          <a:sym typeface="Corbel"/>
                        </a:rPr>
                        <a:t>Data normalization - MinMaxScaler()</a:t>
                      </a:r>
                      <a:endParaRPr sz="900">
                        <a:solidFill>
                          <a:schemeClr val="dk1"/>
                        </a:solidFill>
                        <a:highlight>
                          <a:srgbClr val="FAB900"/>
                        </a:highlight>
                        <a:latin typeface="Corbel"/>
                        <a:ea typeface="Corbel"/>
                        <a:cs typeface="Corbel"/>
                        <a:sym typeface="Corbel"/>
                      </a:endParaRPr>
                    </a:p>
                    <a:p>
                      <a:pPr indent="-285750" lvl="0" marL="457200" rtl="0" algn="l">
                        <a:lnSpc>
                          <a:spcPct val="100000"/>
                        </a:lnSpc>
                        <a:spcBef>
                          <a:spcPts val="0"/>
                        </a:spcBef>
                        <a:spcAft>
                          <a:spcPts val="0"/>
                        </a:spcAft>
                        <a:buClr>
                          <a:schemeClr val="dk1"/>
                        </a:buClr>
                        <a:buSzPts val="900"/>
                        <a:buChar char="●"/>
                      </a:pPr>
                      <a:r>
                        <a:rPr lang="en-US" sz="900">
                          <a:solidFill>
                            <a:schemeClr val="dk1"/>
                          </a:solidFill>
                          <a:highlight>
                            <a:srgbClr val="FAB900"/>
                          </a:highlight>
                          <a:latin typeface="Corbel"/>
                          <a:ea typeface="Corbel"/>
                          <a:cs typeface="Corbel"/>
                          <a:sym typeface="Corbel"/>
                        </a:rPr>
                        <a:t>specific set of recommendations based on assumptions - 50 k</a:t>
                      </a:r>
                      <a:endParaRPr sz="900">
                        <a:solidFill>
                          <a:schemeClr val="dk1"/>
                        </a:solidFill>
                        <a:highlight>
                          <a:srgbClr val="FAB900"/>
                        </a:highlight>
                        <a:latin typeface="Corbel"/>
                        <a:ea typeface="Corbel"/>
                        <a:cs typeface="Corbel"/>
                        <a:sym typeface="Corbel"/>
                      </a:endParaRPr>
                    </a:p>
                    <a:p>
                      <a:pPr indent="-285750" lvl="0" marL="457200" rtl="0" algn="l">
                        <a:lnSpc>
                          <a:spcPct val="100000"/>
                        </a:lnSpc>
                        <a:spcBef>
                          <a:spcPts val="0"/>
                        </a:spcBef>
                        <a:spcAft>
                          <a:spcPts val="0"/>
                        </a:spcAft>
                        <a:buClr>
                          <a:schemeClr val="dk1"/>
                        </a:buClr>
                        <a:buSzPts val="900"/>
                        <a:buChar char="●"/>
                      </a:pPr>
                      <a:r>
                        <a:rPr lang="en-US" sz="900">
                          <a:solidFill>
                            <a:schemeClr val="dk1"/>
                          </a:solidFill>
                          <a:highlight>
                            <a:srgbClr val="FAB900"/>
                          </a:highlight>
                          <a:latin typeface="Corbel"/>
                          <a:ea typeface="Corbel"/>
                          <a:cs typeface="Corbel"/>
                          <a:sym typeface="Corbel"/>
                        </a:rPr>
                        <a:t>Genre hierarchical clustering - based on jacob similarity</a:t>
                      </a:r>
                      <a:endParaRPr sz="900">
                        <a:solidFill>
                          <a:schemeClr val="dk1"/>
                        </a:solidFill>
                        <a:highlight>
                          <a:srgbClr val="FAB900"/>
                        </a:highlight>
                        <a:latin typeface="Corbel"/>
                        <a:ea typeface="Corbel"/>
                        <a:cs typeface="Corbel"/>
                        <a:sym typeface="Corbel"/>
                      </a:endParaRPr>
                    </a:p>
                    <a:p>
                      <a:pPr indent="-285750" lvl="0" marL="457200" rtl="0" algn="l">
                        <a:lnSpc>
                          <a:spcPct val="100000"/>
                        </a:lnSpc>
                        <a:spcBef>
                          <a:spcPts val="0"/>
                        </a:spcBef>
                        <a:spcAft>
                          <a:spcPts val="0"/>
                        </a:spcAft>
                        <a:buClr>
                          <a:schemeClr val="dk1"/>
                        </a:buClr>
                        <a:buSzPts val="900"/>
                        <a:buChar char="●"/>
                      </a:pPr>
                      <a:r>
                        <a:rPr lang="en-US" sz="900">
                          <a:solidFill>
                            <a:schemeClr val="dk1"/>
                          </a:solidFill>
                          <a:highlight>
                            <a:srgbClr val="FAB900"/>
                          </a:highlight>
                          <a:latin typeface="Corbel"/>
                          <a:ea typeface="Corbel"/>
                          <a:cs typeface="Corbel"/>
                          <a:sym typeface="Corbel"/>
                        </a:rPr>
                        <a:t>Principal component analysis, SVD, Mutual Information</a:t>
                      </a:r>
                      <a:endParaRPr sz="900">
                        <a:solidFill>
                          <a:schemeClr val="dk1"/>
                        </a:solidFill>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900">
                          <a:latin typeface="Times New Roman"/>
                          <a:ea typeface="Times New Roman"/>
                          <a:cs typeface="Times New Roman"/>
                          <a:sym typeface="Times New Roman"/>
                        </a:rPr>
                        <a:t>building</a:t>
                      </a:r>
                      <a:r>
                        <a:rPr lang="en-US" sz="900">
                          <a:latin typeface="Times New Roman"/>
                          <a:ea typeface="Times New Roman"/>
                          <a:cs typeface="Times New Roman"/>
                          <a:sym typeface="Times New Roman"/>
                        </a:rPr>
                        <a:t> recommendation system</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900">
                          <a:solidFill>
                            <a:schemeClr val="dk1"/>
                          </a:solidFill>
                          <a:latin typeface="Calibri"/>
                          <a:ea typeface="Calibri"/>
                          <a:cs typeface="Calibri"/>
                          <a:sym typeface="Calibri"/>
                        </a:rPr>
                        <a:t>build word cloud using</a:t>
                      </a:r>
                      <a:endParaRPr sz="9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US" sz="900">
                          <a:solidFill>
                            <a:srgbClr val="212121"/>
                          </a:solidFill>
                        </a:rPr>
                        <a:t>matplotlib.pyplot</a:t>
                      </a:r>
                      <a:endParaRPr sz="900">
                        <a:solidFill>
                          <a:srgbClr val="212121"/>
                        </a:solidFill>
                      </a:endParaRPr>
                    </a:p>
                    <a:p>
                      <a:pPr indent="0" lvl="0" marL="0" marR="0" rtl="0" algn="l">
                        <a:lnSpc>
                          <a:spcPct val="100000"/>
                        </a:lnSpc>
                        <a:spcBef>
                          <a:spcPts val="0"/>
                        </a:spcBef>
                        <a:spcAft>
                          <a:spcPts val="0"/>
                        </a:spcAft>
                        <a:buNone/>
                      </a:pPr>
                      <a:r>
                        <a:t/>
                      </a:r>
                      <a:endParaRPr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4325">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Power BI / BO/ TABLEAU</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Market Insights</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57150" rtl="0" algn="l">
                        <a:lnSpc>
                          <a:spcPct val="100000"/>
                        </a:lnSpc>
                        <a:spcBef>
                          <a:spcPts val="0"/>
                        </a:spcBef>
                        <a:spcAft>
                          <a:spcPts val="100"/>
                        </a:spcAft>
                        <a:buNone/>
                      </a:pPr>
                      <a:r>
                        <a:t/>
                      </a:r>
                      <a:endParaRPr sz="900">
                        <a:solidFill>
                          <a:schemeClr val="dk1"/>
                        </a:solidFill>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4325">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SQL</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IIT mandi internship</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lang="en-US" sz="900">
                          <a:solidFill>
                            <a:srgbClr val="FF0000"/>
                          </a:solidFill>
                          <a:latin typeface="Times New Roman"/>
                          <a:ea typeface="Times New Roman"/>
                          <a:cs typeface="Times New Roman"/>
                          <a:sym typeface="Times New Roman"/>
                        </a:rPr>
                        <a:t>Recursive Common Table Expression (CTE)</a:t>
                      </a:r>
                      <a:r>
                        <a:rPr lang="en-US" sz="900">
                          <a:latin typeface="Times New Roman"/>
                          <a:ea typeface="Times New Roman"/>
                          <a:cs typeface="Times New Roman"/>
                          <a:sym typeface="Times New Roman"/>
                        </a:rPr>
                        <a:t> to calculate the hierarchy of employees. The query needed to dynamically traverse a self-referential table where each employee had a manager, and return a report showing each employee's level in the hierarchy and their respective reporting chain. The query also included several subqueries and window functions to calculate cumulative metrics for each level in the hierarchy.</a:t>
                      </a:r>
                      <a:endParaRPr b="1" sz="900">
                        <a:solidFill>
                          <a:schemeClr val="dk1"/>
                        </a:solidFill>
                        <a:latin typeface="Times New Roman"/>
                        <a:ea typeface="Times New Roman"/>
                        <a:cs typeface="Times New Roman"/>
                        <a:sym typeface="Times New Roman"/>
                      </a:endParaRPr>
                    </a:p>
                    <a:p>
                      <a:pPr indent="0" lvl="0" marL="57150" rtl="0" algn="l">
                        <a:lnSpc>
                          <a:spcPct val="100000"/>
                        </a:lnSpc>
                        <a:spcBef>
                          <a:spcPts val="0"/>
                        </a:spcBef>
                        <a:spcAft>
                          <a:spcPts val="100"/>
                        </a:spcAft>
                        <a:buNone/>
                      </a:pPr>
                      <a:r>
                        <a:t/>
                      </a:r>
                      <a:endParaRPr sz="900">
                        <a:solidFill>
                          <a:schemeClr val="dk1"/>
                        </a:solidFill>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Clr>
                          <a:schemeClr val="dk1"/>
                        </a:buClr>
                        <a:buSzPts val="1100"/>
                        <a:buFont typeface="Arial"/>
                        <a:buNone/>
                      </a:pPr>
                      <a:r>
                        <a:rPr lang="en-US" sz="900">
                          <a:solidFill>
                            <a:schemeClr val="dk1"/>
                          </a:solidFill>
                          <a:latin typeface="Times New Roman"/>
                          <a:ea typeface="Times New Roman"/>
                          <a:cs typeface="Times New Roman"/>
                          <a:sym typeface="Times New Roman"/>
                        </a:rPr>
                        <a:t>Implemented security protocols for </a:t>
                      </a:r>
                      <a:r>
                        <a:rPr b="1" lang="en-US" sz="900">
                          <a:solidFill>
                            <a:schemeClr val="dk1"/>
                          </a:solidFill>
                          <a:latin typeface="Times New Roman"/>
                          <a:ea typeface="Times New Roman"/>
                          <a:cs typeface="Times New Roman"/>
                          <a:sym typeface="Times New Roman"/>
                        </a:rPr>
                        <a:t>10+ databases (SQL Server, Oracle DB, PostgreSQL),</a:t>
                      </a:r>
                      <a:r>
                        <a:rPr lang="en-US" sz="900">
                          <a:solidFill>
                            <a:schemeClr val="dk1"/>
                          </a:solidFill>
                          <a:latin typeface="Times New Roman"/>
                          <a:ea typeface="Times New Roman"/>
                          <a:cs typeface="Times New Roman"/>
                          <a:sym typeface="Times New Roman"/>
                        </a:rPr>
                        <a:t> ensuring data integrity and managing access permissions for 50 + users.</a:t>
                      </a:r>
                      <a:endParaRPr sz="9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en-US" sz="900">
                          <a:solidFill>
                            <a:schemeClr val="dk1"/>
                          </a:solidFill>
                          <a:latin typeface="Times New Roman"/>
                          <a:ea typeface="Times New Roman"/>
                          <a:cs typeface="Times New Roman"/>
                          <a:sym typeface="Times New Roman"/>
                        </a:rPr>
                        <a:t>data modeling, data cleaning, query optimization, programming, and indexing, resulting in a </a:t>
                      </a:r>
                      <a:r>
                        <a:rPr b="1" lang="en-US" sz="900">
                          <a:solidFill>
                            <a:schemeClr val="dk1"/>
                          </a:solidFill>
                          <a:latin typeface="Times New Roman"/>
                          <a:ea typeface="Times New Roman"/>
                          <a:cs typeface="Times New Roman"/>
                          <a:sym typeface="Times New Roman"/>
                        </a:rPr>
                        <a:t>12% reduction in processing time</a:t>
                      </a:r>
                      <a:r>
                        <a:rPr lang="en-US" sz="900">
                          <a:solidFill>
                            <a:schemeClr val="dk1"/>
                          </a:solidFill>
                          <a:latin typeface="Times New Roman"/>
                          <a:ea typeface="Times New Roman"/>
                          <a:cs typeface="Times New Roman"/>
                          <a:sym typeface="Times New Roman"/>
                        </a:rPr>
                        <a:t> through proactive project management, streamlining operations and improving business intelligence efficiency.</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4325">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Spark</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Youtube Olympics Project</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latin typeface="Times New Roman"/>
                          <a:ea typeface="Times New Roman"/>
                          <a:cs typeface="Times New Roman"/>
                          <a:sym typeface="Times New Roman"/>
                        </a:rPr>
                        <a:t>complex data processing | </a:t>
                      </a:r>
                      <a:r>
                        <a:rPr lang="en-US" sz="900">
                          <a:solidFill>
                            <a:srgbClr val="FF0000"/>
                          </a:solidFill>
                          <a:latin typeface="Times New Roman"/>
                          <a:ea typeface="Times New Roman"/>
                          <a:cs typeface="Times New Roman"/>
                          <a:sym typeface="Times New Roman"/>
                        </a:rPr>
                        <a:t>reading a large dataset from HDFS</a:t>
                      </a:r>
                      <a:r>
                        <a:rPr lang="en-US" sz="900">
                          <a:latin typeface="Times New Roman"/>
                          <a:ea typeface="Times New Roman"/>
                          <a:cs typeface="Times New Roman"/>
                          <a:sym typeface="Times New Roman"/>
                        </a:rPr>
                        <a:t>, applying multiple transformations, and then writing the results back to a distributed storage system | filtering, joining with other large datasets, and aggregating data based on several keys. | optimized using</a:t>
                      </a:r>
                      <a:r>
                        <a:rPr lang="en-US" sz="900">
                          <a:solidFill>
                            <a:srgbClr val="FF0000"/>
                          </a:solidFill>
                          <a:latin typeface="Times New Roman"/>
                          <a:ea typeface="Times New Roman"/>
                          <a:cs typeface="Times New Roman"/>
                          <a:sym typeface="Times New Roman"/>
                        </a:rPr>
                        <a:t> Spark's DataFrame API</a:t>
                      </a:r>
                      <a:r>
                        <a:rPr lang="en-US" sz="900">
                          <a:latin typeface="Times New Roman"/>
                          <a:ea typeface="Times New Roman"/>
                          <a:cs typeface="Times New Roman"/>
                          <a:sym typeface="Times New Roman"/>
                        </a:rPr>
                        <a:t> | implementing partitioning and caching strategies to reduce shuffle operations</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solidFill>
                            <a:srgbClr val="FF0000"/>
                          </a:solidFill>
                          <a:latin typeface="Times New Roman"/>
                          <a:ea typeface="Times New Roman"/>
                          <a:cs typeface="Times New Roman"/>
                          <a:sym typeface="Times New Roman"/>
                        </a:rPr>
                        <a:t>ETL pipeline</a:t>
                      </a:r>
                      <a:r>
                        <a:rPr lang="en-US" sz="900">
                          <a:solidFill>
                            <a:schemeClr val="dk1"/>
                          </a:solidFill>
                          <a:latin typeface="Times New Roman"/>
                          <a:ea typeface="Times New Roman"/>
                          <a:cs typeface="Times New Roman"/>
                          <a:sym typeface="Times New Roman"/>
                        </a:rPr>
                        <a:t> that processed terabytes of raw log data from multiple sources, transforming it into a structured format for analysis | data cleansing, aggregating user sessions, and joining with reference tables | Databricks' </a:t>
                      </a:r>
                      <a:r>
                        <a:rPr lang="en-US" sz="900">
                          <a:solidFill>
                            <a:srgbClr val="FF0000"/>
                          </a:solidFill>
                          <a:latin typeface="Times New Roman"/>
                          <a:ea typeface="Times New Roman"/>
                          <a:cs typeface="Times New Roman"/>
                          <a:sym typeface="Times New Roman"/>
                        </a:rPr>
                        <a:t>Delta Lake</a:t>
                      </a:r>
                      <a:r>
                        <a:rPr lang="en-US" sz="900">
                          <a:solidFill>
                            <a:schemeClr val="dk1"/>
                          </a:solidFill>
                          <a:latin typeface="Times New Roman"/>
                          <a:ea typeface="Times New Roman"/>
                          <a:cs typeface="Times New Roman"/>
                          <a:sym typeface="Times New Roman"/>
                        </a:rPr>
                        <a:t> for handling incremental updates efficiently and used Spark SQL for complex joins and aggregations, ensuring that the pipeline was both scalable and performant.</a:t>
                      </a:r>
                      <a:endParaRPr sz="900">
                        <a:solidFill>
                          <a:schemeClr val="dk1"/>
                        </a:solidFill>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4325">
                <a:tc>
                  <a:txBody>
                    <a:bodyPr/>
                    <a:lstStyle/>
                    <a:p>
                      <a:pPr indent="0" lvl="0" marL="0" rtl="0" algn="l">
                        <a:lnSpc>
                          <a:spcPct val="100000"/>
                        </a:lnSpc>
                        <a:spcBef>
                          <a:spcPts val="0"/>
                        </a:spcBef>
                        <a:spcAft>
                          <a:spcPts val="0"/>
                        </a:spcAft>
                        <a:buNone/>
                      </a:pPr>
                      <a:r>
                        <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900">
                          <a:solidFill>
                            <a:schemeClr val="dk1"/>
                          </a:solidFill>
                          <a:latin typeface="Calibri"/>
                          <a:ea typeface="Calibri"/>
                          <a:cs typeface="Calibri"/>
                          <a:sym typeface="Calibri"/>
                        </a:rPr>
                        <a:t>Axtria</a:t>
                      </a:r>
                      <a:endParaRPr b="1"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900">
                          <a:latin typeface="Times New Roman"/>
                          <a:ea typeface="Times New Roman"/>
                          <a:cs typeface="Times New Roman"/>
                          <a:sym typeface="Times New Roman"/>
                        </a:rPr>
                        <a:t>EXCEL: data cleaning</a:t>
                      </a:r>
                      <a:endParaRPr sz="9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900">
                          <a:latin typeface="Times New Roman"/>
                          <a:ea typeface="Times New Roman"/>
                          <a:cs typeface="Times New Roman"/>
                          <a:sym typeface="Times New Roman"/>
                        </a:rPr>
                        <a:t>SUMIF, CountIF, </a:t>
                      </a:r>
                      <a:r>
                        <a:rPr lang="en-US" sz="900">
                          <a:latin typeface="Times New Roman"/>
                          <a:ea typeface="Times New Roman"/>
                          <a:cs typeface="Times New Roman"/>
                          <a:sym typeface="Times New Roman"/>
                        </a:rPr>
                        <a:t>Concatenate</a:t>
                      </a:r>
                      <a:r>
                        <a:rPr lang="en-US" sz="900">
                          <a:latin typeface="Times New Roman"/>
                          <a:ea typeface="Times New Roman"/>
                          <a:cs typeface="Times New Roman"/>
                          <a:sym typeface="Times New Roman"/>
                        </a:rPr>
                        <a:t>: conditional calculations and text manipulation. </a:t>
                      </a:r>
                      <a:endParaRPr sz="900">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900">
                          <a:latin typeface="Times New Roman"/>
                          <a:ea typeface="Times New Roman"/>
                          <a:cs typeface="Times New Roman"/>
                          <a:sym typeface="Times New Roman"/>
                        </a:rPr>
                        <a:t>Vlookups, Hlookups for Lookup functions for data from different ranges.</a:t>
                      </a:r>
                      <a:endParaRPr sz="900">
                        <a:latin typeface="Times New Roman"/>
                        <a:ea typeface="Times New Roman"/>
                        <a:cs typeface="Times New Roman"/>
                        <a:sym typeface="Times New Roman"/>
                      </a:endParaRPr>
                    </a:p>
                    <a:p>
                      <a:pPr indent="0" lvl="0" marL="0" rtl="0" algn="l">
                        <a:spcBef>
                          <a:spcPts val="0"/>
                        </a:spcBef>
                        <a:spcAft>
                          <a:spcPts val="0"/>
                        </a:spcAft>
                        <a:buNone/>
                      </a:pPr>
                      <a:r>
                        <a:rPr lang="en-US" sz="900">
                          <a:latin typeface="Times New Roman"/>
                          <a:ea typeface="Times New Roman"/>
                          <a:cs typeface="Times New Roman"/>
                          <a:sym typeface="Times New Roman"/>
                        </a:rPr>
                        <a:t>PivotTables: Essential for dynamic and interactive data summarization when computing login history tally over month.</a:t>
                      </a:r>
                      <a:endParaRPr sz="900">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US" sz="900">
                          <a:solidFill>
                            <a:schemeClr val="dk1"/>
                          </a:solidFill>
                          <a:latin typeface="Times New Roman"/>
                          <a:ea typeface="Times New Roman"/>
                          <a:cs typeface="Times New Roman"/>
                          <a:sym typeface="Times New Roman"/>
                        </a:rPr>
                        <a:t>Pharmacy Data</a:t>
                      </a:r>
                      <a:endParaRPr sz="900">
                        <a:solidFill>
                          <a:schemeClr val="dk1"/>
                        </a:solidFill>
                        <a:latin typeface="Times New Roman"/>
                        <a:ea typeface="Times New Roman"/>
                        <a:cs typeface="Times New Roman"/>
                        <a:sym typeface="Times New Roman"/>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900">
                          <a:solidFill>
                            <a:schemeClr val="dk1"/>
                          </a:solidFill>
                          <a:latin typeface="Calibri"/>
                          <a:ea typeface="Calibri"/>
                          <a:cs typeface="Calibri"/>
                          <a:sym typeface="Calibri"/>
                        </a:rPr>
                        <a:t>Salesforce Analysis</a:t>
                      </a:r>
                      <a:endParaRPr sz="900">
                        <a:solidFill>
                          <a:schemeClr val="dk1"/>
                        </a:solidFill>
                        <a:latin typeface="Calibri"/>
                        <a:ea typeface="Calibri"/>
                        <a:cs typeface="Calibri"/>
                        <a:sym typeface="Calibri"/>
                      </a:endParaRPr>
                    </a:p>
                  </a:txBody>
                  <a:tcPr marT="9125" marB="9125" marR="9125" marL="91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8" name="Shape 368"/>
        <p:cNvGrpSpPr/>
        <p:nvPr/>
      </p:nvGrpSpPr>
      <p:grpSpPr>
        <a:xfrm>
          <a:off x="0" y="0"/>
          <a:ext cx="0" cy="0"/>
          <a:chOff x="0" y="0"/>
          <a:chExt cx="0" cy="0"/>
        </a:xfrm>
      </p:grpSpPr>
      <p:sp>
        <p:nvSpPr>
          <p:cNvPr id="369" name="Google Shape;369;p47"/>
          <p:cNvSpPr txBox="1"/>
          <p:nvPr/>
        </p:nvSpPr>
        <p:spPr>
          <a:xfrm>
            <a:off x="235022" y="63950"/>
            <a:ext cx="17457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orbel"/>
                <a:ea typeface="Corbel"/>
                <a:cs typeface="Corbel"/>
                <a:sym typeface="Corbel"/>
              </a:rPr>
              <a:t>Questions</a:t>
            </a:r>
            <a:endParaRPr/>
          </a:p>
        </p:txBody>
      </p:sp>
      <p:sp>
        <p:nvSpPr>
          <p:cNvPr id="370" name="Google Shape;370;p47"/>
          <p:cNvSpPr txBox="1"/>
          <p:nvPr/>
        </p:nvSpPr>
        <p:spPr>
          <a:xfrm>
            <a:off x="360150" y="606575"/>
            <a:ext cx="3844800" cy="4538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100">
                <a:solidFill>
                  <a:schemeClr val="dk1"/>
                </a:solidFill>
                <a:latin typeface="Corbel"/>
                <a:ea typeface="Corbel"/>
                <a:cs typeface="Corbel"/>
                <a:sym typeface="Corbel"/>
              </a:rPr>
              <a:t>Knowledge of Drug Data File Elements (ICD, Medi-Span, First Data Bank)</a:t>
            </a:r>
            <a:endParaRPr b="1" sz="1150">
              <a:solidFill>
                <a:srgbClr val="6089B4"/>
              </a:solidFill>
              <a:highlight>
                <a:srgbClr val="1E1E1E"/>
              </a:highlight>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drug compendia like ICD,</a:t>
            </a:r>
            <a:r>
              <a:rPr lang="en-US" sz="1100">
                <a:solidFill>
                  <a:schemeClr val="dk1"/>
                </a:solidFill>
                <a:latin typeface="Corbel"/>
                <a:ea typeface="Corbel"/>
                <a:cs typeface="Corbel"/>
                <a:sym typeface="Corbel"/>
              </a:rPr>
              <a:t>Medi-span</a:t>
            </a:r>
            <a:r>
              <a:rPr lang="en-US" sz="1100">
                <a:solidFill>
                  <a:schemeClr val="dk1"/>
                </a:solidFill>
                <a:latin typeface="Corbel"/>
                <a:ea typeface="Corbel"/>
                <a:cs typeface="Corbel"/>
                <a:sym typeface="Corbel"/>
              </a:rPr>
              <a:t>, First Data Bank</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integrating data sources to </a:t>
            </a:r>
            <a:r>
              <a:rPr lang="en-US" sz="1100">
                <a:solidFill>
                  <a:schemeClr val="dk1"/>
                </a:solidFill>
                <a:latin typeface="Corbel"/>
                <a:ea typeface="Corbel"/>
                <a:cs typeface="Corbel"/>
                <a:sym typeface="Corbel"/>
              </a:rPr>
              <a:t>pharmacy</a:t>
            </a:r>
            <a:r>
              <a:rPr lang="en-US" sz="1100">
                <a:solidFill>
                  <a:schemeClr val="dk1"/>
                </a:solidFill>
                <a:latin typeface="Corbel"/>
                <a:ea typeface="Corbel"/>
                <a:cs typeface="Corbel"/>
                <a:sym typeface="Corbel"/>
              </a:rPr>
              <a:t> mgt sys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drug </a:t>
            </a:r>
            <a:r>
              <a:rPr lang="en-US" sz="1100">
                <a:solidFill>
                  <a:schemeClr val="dk1"/>
                </a:solidFill>
                <a:latin typeface="Corbel"/>
                <a:ea typeface="Corbel"/>
                <a:cs typeface="Corbel"/>
                <a:sym typeface="Corbel"/>
              </a:rPr>
              <a:t>information</a:t>
            </a:r>
            <a:r>
              <a:rPr lang="en-US" sz="1100">
                <a:solidFill>
                  <a:schemeClr val="dk1"/>
                </a:solidFill>
                <a:latin typeface="Corbel"/>
                <a:ea typeface="Corbel"/>
                <a:cs typeface="Corbel"/>
                <a:sym typeface="Corbel"/>
              </a:rPr>
              <a:t>: NDC codes, </a:t>
            </a:r>
            <a:r>
              <a:rPr lang="en-US" sz="1100">
                <a:solidFill>
                  <a:schemeClr val="dk1"/>
                </a:solidFill>
                <a:latin typeface="Corbel"/>
                <a:ea typeface="Corbel"/>
                <a:cs typeface="Corbel"/>
                <a:sym typeface="Corbel"/>
              </a:rPr>
              <a:t>therapeutic</a:t>
            </a:r>
            <a:r>
              <a:rPr lang="en-US" sz="1100">
                <a:solidFill>
                  <a:schemeClr val="dk1"/>
                </a:solidFill>
                <a:latin typeface="Corbel"/>
                <a:ea typeface="Corbel"/>
                <a:cs typeface="Corbel"/>
                <a:sym typeface="Corbel"/>
              </a:rPr>
              <a:t> classes, pricing details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Medi-span: drug pricing and </a:t>
            </a:r>
            <a:r>
              <a:rPr lang="en-US" sz="1100">
                <a:solidFill>
                  <a:schemeClr val="accent6"/>
                </a:solidFill>
                <a:latin typeface="Corbel"/>
                <a:ea typeface="Corbel"/>
                <a:cs typeface="Corbel"/>
                <a:sym typeface="Corbel"/>
              </a:rPr>
              <a:t>therapeutic equivalence </a:t>
            </a:r>
            <a:r>
              <a:rPr lang="en-US" sz="1100">
                <a:solidFill>
                  <a:schemeClr val="dk1"/>
                </a:solidFill>
                <a:latin typeface="Corbel"/>
                <a:ea typeface="Corbel"/>
                <a:cs typeface="Corbel"/>
                <a:sym typeface="Corbel"/>
              </a:rPr>
              <a:t>data</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FDB for clinical information: drug interactions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ICD coding mapping diagnoses to therapies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compliance with regulatory requirements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optimizing patient care</a:t>
            </a:r>
            <a:endParaRPr sz="1100">
              <a:solidFill>
                <a:schemeClr val="dk1"/>
              </a:solidFill>
              <a:latin typeface="Corbel"/>
              <a:ea typeface="Corbel"/>
              <a:cs typeface="Corbel"/>
              <a:sym typeface="Corbel"/>
            </a:endParaRPr>
          </a:p>
          <a:p>
            <a:pPr indent="0" lvl="0" marL="0" rtl="0" algn="l">
              <a:spcBef>
                <a:spcPts val="0"/>
              </a:spcBef>
              <a:spcAft>
                <a:spcPts val="0"/>
              </a:spcAft>
              <a:buNone/>
            </a:pPr>
            <a:r>
              <a:t/>
            </a:r>
            <a:endParaRPr sz="1100">
              <a:solidFill>
                <a:schemeClr val="dk1"/>
              </a:solidFill>
              <a:latin typeface="Corbel"/>
              <a:ea typeface="Corbel"/>
              <a:cs typeface="Corbel"/>
              <a:sym typeface="Corbel"/>
            </a:endParaRPr>
          </a:p>
          <a:p>
            <a:pPr indent="0" lvl="0" marL="0" rtl="0" algn="l">
              <a:spcBef>
                <a:spcPts val="0"/>
              </a:spcBef>
              <a:spcAft>
                <a:spcPts val="0"/>
              </a:spcAft>
              <a:buNone/>
            </a:pPr>
            <a:r>
              <a:rPr lang="en-US" sz="1100">
                <a:solidFill>
                  <a:schemeClr val="dk1"/>
                </a:solidFill>
                <a:latin typeface="Corbel"/>
                <a:ea typeface="Corbel"/>
                <a:cs typeface="Corbel"/>
                <a:sym typeface="Corbel"/>
              </a:rPr>
              <a:t>Familiarity with Pharmacy and Non-Pharmacy Medicaid Claims Processing</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financial and institutional data elements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analyzing claims data to identify trends, discrepancies, and </a:t>
            </a:r>
            <a:r>
              <a:rPr lang="en-US" sz="1100">
                <a:solidFill>
                  <a:schemeClr val="accent6"/>
                </a:solidFill>
                <a:latin typeface="Corbel"/>
                <a:ea typeface="Corbel"/>
                <a:cs typeface="Corbel"/>
                <a:sym typeface="Corbel"/>
              </a:rPr>
              <a:t>opportunities for cost savings</a:t>
            </a:r>
            <a:endParaRPr sz="1100">
              <a:solidFill>
                <a:schemeClr val="accent6"/>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claims were processed accurately, adhering to both state and federal guidelines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claims from hospitals and other healthcare providers were compliant with Medicaid rules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eligibility data: only eligible members received coverage</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provider networks met the requirements outlined</a:t>
            </a:r>
            <a:endParaRPr sz="2000">
              <a:solidFill>
                <a:srgbClr val="595959"/>
              </a:solidFill>
              <a:latin typeface="Corbel"/>
              <a:ea typeface="Corbel"/>
              <a:cs typeface="Corbel"/>
              <a:sym typeface="Corbel"/>
            </a:endParaRPr>
          </a:p>
        </p:txBody>
      </p:sp>
      <p:sp>
        <p:nvSpPr>
          <p:cNvPr id="371" name="Google Shape;371;p47"/>
          <p:cNvSpPr txBox="1"/>
          <p:nvPr/>
        </p:nvSpPr>
        <p:spPr>
          <a:xfrm>
            <a:off x="4204950" y="178800"/>
            <a:ext cx="3553200" cy="6679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100">
                <a:solidFill>
                  <a:schemeClr val="dk1"/>
                </a:solidFill>
                <a:latin typeface="Corbel"/>
                <a:ea typeface="Corbel"/>
                <a:cs typeface="Corbel"/>
                <a:sym typeface="Corbel"/>
              </a:rPr>
              <a:t>Experience with Healthcare Plan Data Analysis</a:t>
            </a:r>
            <a:endParaRPr b="1" sz="1150">
              <a:solidFill>
                <a:srgbClr val="6089B4"/>
              </a:solidFill>
              <a:highlight>
                <a:srgbClr val="1E1E1E"/>
              </a:highlight>
              <a:latin typeface="Courier New"/>
              <a:ea typeface="Courier New"/>
              <a:cs typeface="Courier New"/>
              <a:sym typeface="Courier New"/>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focusing on medical claims, data mining, and financial processing</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large datasets to find pattern in medical claims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accent6"/>
              </a:buClr>
              <a:buSzPts val="1100"/>
              <a:buFont typeface="Corbel"/>
              <a:buChar char="●"/>
            </a:pPr>
            <a:r>
              <a:rPr lang="en-US" sz="1100">
                <a:solidFill>
                  <a:schemeClr val="accent6"/>
                </a:solidFill>
                <a:latin typeface="Corbel"/>
                <a:ea typeface="Corbel"/>
                <a:cs typeface="Corbel"/>
                <a:sym typeface="Corbel"/>
              </a:rPr>
              <a:t>high-cost claimants or frequent service utilizations</a:t>
            </a:r>
            <a:endParaRPr sz="1100">
              <a:solidFill>
                <a:schemeClr val="accent6"/>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data mining to uncover hidden trends and inefficiencies in the healthcare plan operations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member eligibility processing</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provider networks were in compliance with MCO </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federal and state regulations</a:t>
            </a:r>
            <a:endParaRPr sz="1100">
              <a:solidFill>
                <a:schemeClr val="dk1"/>
              </a:solidFill>
              <a:latin typeface="Corbel"/>
              <a:ea typeface="Corbel"/>
              <a:cs typeface="Corbel"/>
              <a:sym typeface="Corbel"/>
            </a:endParaRPr>
          </a:p>
          <a:p>
            <a:pPr indent="0" lvl="0" marL="0" rtl="0" algn="l">
              <a:spcBef>
                <a:spcPts val="0"/>
              </a:spcBef>
              <a:spcAft>
                <a:spcPts val="0"/>
              </a:spcAft>
              <a:buNone/>
            </a:pPr>
            <a:r>
              <a:t/>
            </a:r>
            <a:endParaRPr sz="1100">
              <a:solidFill>
                <a:schemeClr val="dk1"/>
              </a:solidFill>
              <a:latin typeface="Corbel"/>
              <a:ea typeface="Corbel"/>
              <a:cs typeface="Corbel"/>
              <a:sym typeface="Corbel"/>
            </a:endParaRPr>
          </a:p>
          <a:p>
            <a:pPr indent="0" lvl="0" marL="0" rtl="0" algn="l">
              <a:spcBef>
                <a:spcPts val="0"/>
              </a:spcBef>
              <a:spcAft>
                <a:spcPts val="0"/>
              </a:spcAft>
              <a:buNone/>
            </a:pPr>
            <a:r>
              <a:rPr lang="en-US" sz="1100">
                <a:solidFill>
                  <a:schemeClr val="dk1"/>
                </a:solidFill>
                <a:latin typeface="Corbel"/>
                <a:ea typeface="Corbel"/>
                <a:cs typeface="Corbel"/>
                <a:sym typeface="Corbel"/>
              </a:rPr>
              <a:t>Experience in T-MSIS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end-to-end process of collecting, analyzing, and reporting on T-MSIS data</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integrating data from multiple sources, including claims systems, eligibility files, and provider enrollment records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accent6"/>
                </a:solidFill>
                <a:latin typeface="Corbel"/>
                <a:ea typeface="Corbel"/>
                <a:cs typeface="Corbel"/>
                <a:sym typeface="Corbel"/>
              </a:rPr>
              <a:t>accurate and compliant with CMS </a:t>
            </a:r>
            <a:r>
              <a:rPr lang="en-US" sz="1100">
                <a:solidFill>
                  <a:schemeClr val="dk1"/>
                </a:solidFill>
                <a:latin typeface="Corbel"/>
                <a:ea typeface="Corbel"/>
                <a:cs typeface="Corbel"/>
                <a:sym typeface="Corbel"/>
              </a:rPr>
              <a:t>(Centers for Medicare &amp; Medicaid Services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monitoring data quality</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used SQL </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compliance with T-MSIS reporting requirements</a:t>
            </a:r>
            <a:endParaRPr sz="1100">
              <a:solidFill>
                <a:schemeClr val="dk1"/>
              </a:solidFill>
              <a:latin typeface="Corbel"/>
              <a:ea typeface="Corbel"/>
              <a:cs typeface="Corbel"/>
              <a:sym typeface="Corbel"/>
            </a:endParaRPr>
          </a:p>
          <a:p>
            <a:pPr indent="0" lvl="0" marL="0" rtl="0" algn="l">
              <a:spcBef>
                <a:spcPts val="0"/>
              </a:spcBef>
              <a:spcAft>
                <a:spcPts val="0"/>
              </a:spcAft>
              <a:buNone/>
            </a:pPr>
            <a:r>
              <a:t/>
            </a:r>
            <a:endParaRPr sz="1100">
              <a:solidFill>
                <a:schemeClr val="dk1"/>
              </a:solidFill>
              <a:latin typeface="Corbel"/>
              <a:ea typeface="Corbel"/>
              <a:cs typeface="Corbel"/>
              <a:sym typeface="Corbel"/>
            </a:endParaRPr>
          </a:p>
          <a:p>
            <a:pPr indent="0" lvl="0" marL="0" rtl="0" algn="l">
              <a:spcBef>
                <a:spcPts val="0"/>
              </a:spcBef>
              <a:spcAft>
                <a:spcPts val="0"/>
              </a:spcAft>
              <a:buNone/>
            </a:pPr>
            <a:r>
              <a:rPr lang="en-US" sz="1100">
                <a:solidFill>
                  <a:schemeClr val="dk1"/>
                </a:solidFill>
                <a:latin typeface="Corbel"/>
                <a:ea typeface="Corbel"/>
                <a:cs typeface="Corbel"/>
                <a:sym typeface="Corbel"/>
              </a:rPr>
              <a:t>Staying Up to Date on Changes to T-MSIS Business Specifications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regularly reviewing updates from CMS and participating in relevant webinars, training sessions, and industry forums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accent6"/>
              </a:buClr>
              <a:buSzPts val="1100"/>
              <a:buFont typeface="Corbel"/>
              <a:buChar char="●"/>
            </a:pPr>
            <a:r>
              <a:rPr lang="en-US" sz="1100">
                <a:solidFill>
                  <a:schemeClr val="accent6"/>
                </a:solidFill>
                <a:latin typeface="Corbel"/>
                <a:ea typeface="Corbel"/>
                <a:cs typeface="Corbel"/>
                <a:sym typeface="Corbel"/>
              </a:rPr>
              <a:t>maintain close communication with our compliance and IT</a:t>
            </a:r>
            <a:endParaRPr sz="1100">
              <a:solidFill>
                <a:schemeClr val="accent6"/>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changes in business specifications are promptly incorporated into our data processing and reporting workflows. </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proactive approach </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 T-MSIS data submissions are always compliant with the latest federal and state regulations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minimizing the risk of penalties or data rejections</a:t>
            </a:r>
            <a:endParaRPr sz="1100">
              <a:solidFill>
                <a:schemeClr val="dk1"/>
              </a:solidFill>
              <a:latin typeface="Corbel"/>
              <a:ea typeface="Corbel"/>
              <a:cs typeface="Corbel"/>
              <a:sym typeface="Corbel"/>
            </a:endParaRPr>
          </a:p>
          <a:p>
            <a:pPr indent="0" lvl="0" marL="0" rtl="0" algn="l">
              <a:spcBef>
                <a:spcPts val="0"/>
              </a:spcBef>
              <a:spcAft>
                <a:spcPts val="0"/>
              </a:spcAft>
              <a:buNone/>
            </a:pPr>
            <a:r>
              <a:t/>
            </a:r>
            <a:endParaRPr sz="1100">
              <a:solidFill>
                <a:schemeClr val="dk1"/>
              </a:solidFill>
              <a:latin typeface="Corbel"/>
              <a:ea typeface="Corbel"/>
              <a:cs typeface="Corbel"/>
              <a:sym typeface="Corbel"/>
            </a:endParaRPr>
          </a:p>
        </p:txBody>
      </p:sp>
      <p:sp>
        <p:nvSpPr>
          <p:cNvPr id="372" name="Google Shape;372;p47"/>
          <p:cNvSpPr txBox="1"/>
          <p:nvPr/>
        </p:nvSpPr>
        <p:spPr>
          <a:xfrm>
            <a:off x="7887825" y="574000"/>
            <a:ext cx="41940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latin typeface="Corbel"/>
                <a:ea typeface="Corbel"/>
                <a:cs typeface="Corbel"/>
                <a:sym typeface="Corbel"/>
              </a:rPr>
              <a:t>Proficiency in SQL and Data Analysis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regularly to query databases, extract relevant data, and perform in-depth business analysis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complex SQL queries to join multiple tables, subqueries, aggregate data, and filter results based on specific criteria. </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data models, data element dictionaries, and schema</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understand the underlying structure of the databases </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efficient and accurate queries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detailed reports on claims data, provider performance, and financial metrics. </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My ability to work with data dictionaries and schema also ensures that I can communicate effectively with both technical and non-technical stakeholders, bridging the gap between data and actionable business insights.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Python and R, which I use for more advanced data processing and statistical analysis</a:t>
            </a:r>
            <a:endParaRPr sz="1100">
              <a:solidFill>
                <a:schemeClr val="dk1"/>
              </a:solidFill>
              <a:latin typeface="Corbel"/>
              <a:ea typeface="Corbel"/>
              <a:cs typeface="Corbel"/>
              <a:sym typeface="Corbel"/>
            </a:endParaRPr>
          </a:p>
          <a:p>
            <a:pPr indent="0" lvl="0" marL="0" rtl="0" algn="l">
              <a:spcBef>
                <a:spcPts val="0"/>
              </a:spcBef>
              <a:spcAft>
                <a:spcPts val="0"/>
              </a:spcAft>
              <a:buNone/>
            </a:pPr>
            <a:r>
              <a:t/>
            </a:r>
            <a:endParaRPr sz="1100">
              <a:solidFill>
                <a:schemeClr val="dk1"/>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1100">
                <a:solidFill>
                  <a:schemeClr val="dk1"/>
                </a:solidFill>
                <a:latin typeface="Corbel"/>
                <a:ea typeface="Corbel"/>
                <a:cs typeface="Corbel"/>
                <a:sym typeface="Corbel"/>
              </a:rPr>
              <a:t>Creating Data Presentations Using Tableau / Business Objects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create impactful data presentations and reports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transform complex healthcare data into intuitive visualizations</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created dashboards that highlight 'hot spots' in healthcare costs, </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quickly identify areas that require attention</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depict trends over time, demographic breakdowns, and provider network performance</a:t>
            </a:r>
            <a:endParaRPr sz="1100">
              <a:solidFill>
                <a:schemeClr val="dk1"/>
              </a:solidFill>
              <a:latin typeface="Corbel"/>
              <a:ea typeface="Corbel"/>
              <a:cs typeface="Corbel"/>
              <a:sym typeface="Corbel"/>
            </a:endParaRPr>
          </a:p>
          <a:p>
            <a:pPr indent="-298450" lvl="0" marL="457200" rtl="0" algn="l">
              <a:spcBef>
                <a:spcPts val="0"/>
              </a:spcBef>
              <a:spcAft>
                <a:spcPts val="0"/>
              </a:spcAft>
              <a:buClr>
                <a:schemeClr val="dk1"/>
              </a:buClr>
              <a:buSzPts val="1100"/>
              <a:buFont typeface="Corbel"/>
              <a:buChar char="●"/>
            </a:pPr>
            <a:r>
              <a:rPr lang="en-US" sz="1100">
                <a:solidFill>
                  <a:schemeClr val="dk1"/>
                </a:solidFill>
                <a:latin typeface="Corbel"/>
                <a:ea typeface="Corbel"/>
                <a:cs typeface="Corbel"/>
                <a:sym typeface="Corbel"/>
              </a:rPr>
              <a:t>key stakeholder questions that answers</a:t>
            </a:r>
            <a:endParaRPr sz="1100">
              <a:solidFill>
                <a:schemeClr val="dk1"/>
              </a:solidFill>
              <a:latin typeface="Corbel"/>
              <a:ea typeface="Corbel"/>
              <a:cs typeface="Corbel"/>
              <a:sym typeface="Corbel"/>
            </a:endParaRPr>
          </a:p>
          <a:p>
            <a:pPr indent="0" lvl="0" marL="0" rtl="0" algn="l">
              <a:spcBef>
                <a:spcPts val="0"/>
              </a:spcBef>
              <a:spcAft>
                <a:spcPts val="0"/>
              </a:spcAft>
              <a:buNone/>
            </a:pPr>
            <a:r>
              <a:t/>
            </a:r>
            <a:endParaRPr sz="1100">
              <a:solidFill>
                <a:schemeClr val="dk1"/>
              </a:solidFill>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D5C00">
            <a:alpha val="29560"/>
          </a:srgbClr>
        </a:solidFill>
      </p:bgPr>
    </p:bg>
    <p:spTree>
      <p:nvGrpSpPr>
        <p:cNvPr id="376" name="Shape 376"/>
        <p:cNvGrpSpPr/>
        <p:nvPr/>
      </p:nvGrpSpPr>
      <p:grpSpPr>
        <a:xfrm>
          <a:off x="0" y="0"/>
          <a:ext cx="0" cy="0"/>
          <a:chOff x="0" y="0"/>
          <a:chExt cx="0" cy="0"/>
        </a:xfrm>
      </p:grpSpPr>
      <p:sp>
        <p:nvSpPr>
          <p:cNvPr id="377" name="Google Shape;377;p48"/>
          <p:cNvSpPr txBox="1"/>
          <p:nvPr/>
        </p:nvSpPr>
        <p:spPr>
          <a:xfrm>
            <a:off x="182274" y="520700"/>
            <a:ext cx="2767800" cy="631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rgbClr val="C00000"/>
                </a:solidFill>
                <a:latin typeface="Corbel"/>
                <a:ea typeface="Corbel"/>
                <a:cs typeface="Corbel"/>
                <a:sym typeface="Corbel"/>
              </a:rPr>
              <a:t>Tell me about Gainwell</a:t>
            </a:r>
            <a:endParaRPr sz="900">
              <a:solidFill>
                <a:srgbClr val="C00000"/>
              </a:solidFill>
              <a:latin typeface="Corbel"/>
              <a:ea typeface="Corbel"/>
              <a:cs typeface="Corbel"/>
              <a:sym typeface="Corbel"/>
            </a:endParaRPr>
          </a:p>
          <a:p>
            <a:pPr indent="-285750" lvl="0" marL="228600" marR="0" rtl="0" algn="l">
              <a:spcBef>
                <a:spcPts val="0"/>
              </a:spcBef>
              <a:spcAft>
                <a:spcPts val="0"/>
              </a:spcAft>
              <a:buClr>
                <a:schemeClr val="dk1"/>
              </a:buClr>
              <a:buSzPts val="900"/>
              <a:buFont typeface="Corbel"/>
              <a:buChar char="●"/>
            </a:pPr>
            <a:r>
              <a:rPr lang="en-US" sz="900">
                <a:solidFill>
                  <a:schemeClr val="dk1"/>
                </a:solidFill>
                <a:latin typeface="Corbel"/>
                <a:ea typeface="Corbel"/>
                <a:cs typeface="Corbel"/>
                <a:sym typeface="Corbel"/>
              </a:rPr>
              <a:t>Providing technical solutions to healthcare sector</a:t>
            </a:r>
            <a:endParaRPr sz="900">
              <a:solidFill>
                <a:schemeClr val="dk1"/>
              </a:solidFill>
              <a:latin typeface="Corbel"/>
              <a:ea typeface="Corbel"/>
              <a:cs typeface="Corbel"/>
              <a:sym typeface="Corbel"/>
            </a:endParaRPr>
          </a:p>
          <a:p>
            <a:pPr indent="-285750" lvl="0" marL="228600" marR="0" rtl="0" algn="l">
              <a:spcBef>
                <a:spcPts val="0"/>
              </a:spcBef>
              <a:spcAft>
                <a:spcPts val="0"/>
              </a:spcAft>
              <a:buClr>
                <a:schemeClr val="dk1"/>
              </a:buClr>
              <a:buSzPts val="900"/>
              <a:buFont typeface="Corbel"/>
              <a:buChar char="●"/>
            </a:pPr>
            <a:r>
              <a:rPr lang="en-US" sz="900">
                <a:solidFill>
                  <a:schemeClr val="dk1"/>
                </a:solidFill>
                <a:latin typeface="Corbel"/>
                <a:ea typeface="Corbel"/>
                <a:cs typeface="Corbel"/>
                <a:sym typeface="Corbel"/>
              </a:rPr>
              <a:t>Medicaid management information system</a:t>
            </a:r>
            <a:endParaRPr sz="900">
              <a:solidFill>
                <a:schemeClr val="dk1"/>
              </a:solidFill>
              <a:latin typeface="Corbel"/>
              <a:ea typeface="Corbel"/>
              <a:cs typeface="Corbel"/>
              <a:sym typeface="Corbel"/>
            </a:endParaRPr>
          </a:p>
          <a:p>
            <a:pPr indent="-285750" lvl="0" marL="228600" marR="0" rtl="0" algn="l">
              <a:spcBef>
                <a:spcPts val="0"/>
              </a:spcBef>
              <a:spcAft>
                <a:spcPts val="0"/>
              </a:spcAft>
              <a:buClr>
                <a:schemeClr val="dk1"/>
              </a:buClr>
              <a:buSzPts val="900"/>
              <a:buFont typeface="Corbel"/>
              <a:buChar char="●"/>
            </a:pPr>
            <a:r>
              <a:rPr lang="en-US" sz="900">
                <a:solidFill>
                  <a:schemeClr val="dk1"/>
                </a:solidFill>
                <a:latin typeface="Corbel"/>
                <a:ea typeface="Corbel"/>
                <a:cs typeface="Corbel"/>
                <a:sym typeface="Corbel"/>
              </a:rPr>
              <a:t>government agencies &gt; health data management</a:t>
            </a:r>
            <a:endParaRPr sz="900">
              <a:solidFill>
                <a:schemeClr val="dk1"/>
              </a:solidFill>
              <a:latin typeface="Corbel"/>
              <a:ea typeface="Corbel"/>
              <a:cs typeface="Corbel"/>
              <a:sym typeface="Corbel"/>
            </a:endParaRPr>
          </a:p>
          <a:p>
            <a:pPr indent="-285750" lvl="0" marL="228600" marR="0" rtl="0" algn="l">
              <a:spcBef>
                <a:spcPts val="0"/>
              </a:spcBef>
              <a:spcAft>
                <a:spcPts val="0"/>
              </a:spcAft>
              <a:buClr>
                <a:schemeClr val="dk1"/>
              </a:buClr>
              <a:buSzPts val="900"/>
              <a:buFont typeface="Corbel"/>
              <a:buChar char="●"/>
            </a:pPr>
            <a:r>
              <a:rPr lang="en-US" sz="900">
                <a:solidFill>
                  <a:schemeClr val="dk1"/>
                </a:solidFill>
                <a:latin typeface="Corbel"/>
                <a:ea typeface="Corbel"/>
                <a:cs typeface="Corbel"/>
                <a:sym typeface="Corbel"/>
              </a:rPr>
              <a:t>51 US states</a:t>
            </a:r>
            <a:endParaRPr sz="900">
              <a:solidFill>
                <a:schemeClr val="dk1"/>
              </a:solidFill>
              <a:latin typeface="Corbel"/>
              <a:ea typeface="Corbel"/>
              <a:cs typeface="Corbel"/>
              <a:sym typeface="Corbel"/>
            </a:endParaRPr>
          </a:p>
          <a:p>
            <a:pPr indent="-285750" lvl="0" marL="228600" marR="0" rtl="0" algn="l">
              <a:spcBef>
                <a:spcPts val="0"/>
              </a:spcBef>
              <a:spcAft>
                <a:spcPts val="0"/>
              </a:spcAft>
              <a:buClr>
                <a:schemeClr val="dk1"/>
              </a:buClr>
              <a:buSzPts val="900"/>
              <a:buFont typeface="Corbel"/>
              <a:buChar char="●"/>
            </a:pPr>
            <a:r>
              <a:rPr lang="en-US" sz="900">
                <a:solidFill>
                  <a:schemeClr val="dk1"/>
                </a:solidFill>
                <a:latin typeface="Corbel"/>
                <a:ea typeface="Corbel"/>
                <a:cs typeface="Corbel"/>
                <a:sym typeface="Corbel"/>
              </a:rPr>
              <a:t>New company in 2020 but 30 yrs of experience</a:t>
            </a:r>
            <a:endParaRPr sz="900">
              <a:solidFill>
                <a:schemeClr val="dk1"/>
              </a:solidFill>
              <a:latin typeface="Corbel"/>
              <a:ea typeface="Corbel"/>
              <a:cs typeface="Corbel"/>
              <a:sym typeface="Corbel"/>
            </a:endParaRPr>
          </a:p>
          <a:p>
            <a:pPr indent="0" lvl="0" marL="0" marR="0" rtl="0" algn="l">
              <a:spcBef>
                <a:spcPts val="0"/>
              </a:spcBef>
              <a:spcAft>
                <a:spcPts val="0"/>
              </a:spcAft>
              <a:buNone/>
            </a:pPr>
            <a:r>
              <a:t/>
            </a:r>
            <a:endParaRPr sz="900">
              <a:solidFill>
                <a:schemeClr val="dk1"/>
              </a:solidFill>
              <a:latin typeface="Corbel"/>
              <a:ea typeface="Corbel"/>
              <a:cs typeface="Corbel"/>
              <a:sym typeface="Corbel"/>
            </a:endParaRPr>
          </a:p>
          <a:p>
            <a:pPr indent="0" lvl="0" marL="0" marR="0" rtl="0" algn="l">
              <a:spcBef>
                <a:spcPts val="0"/>
              </a:spcBef>
              <a:spcAft>
                <a:spcPts val="0"/>
              </a:spcAft>
              <a:buNone/>
            </a:pPr>
            <a:r>
              <a:rPr lang="en-US" sz="900">
                <a:solidFill>
                  <a:srgbClr val="C00000"/>
                </a:solidFill>
                <a:latin typeface="Corbel"/>
                <a:ea typeface="Corbel"/>
                <a:cs typeface="Corbel"/>
                <a:sym typeface="Corbel"/>
              </a:rPr>
              <a:t>Culture at Gainwell</a:t>
            </a:r>
            <a:endParaRPr sz="900">
              <a:solidFill>
                <a:schemeClr val="dk1"/>
              </a:solidFill>
              <a:latin typeface="Corbel"/>
              <a:ea typeface="Corbel"/>
              <a:cs typeface="Corbel"/>
              <a:sym typeface="Corbel"/>
            </a:endParaRPr>
          </a:p>
          <a:p>
            <a:pPr indent="-285750" lvl="0" marL="228600" marR="0" rtl="0" algn="l">
              <a:spcBef>
                <a:spcPts val="0"/>
              </a:spcBef>
              <a:spcAft>
                <a:spcPts val="0"/>
              </a:spcAft>
              <a:buClr>
                <a:schemeClr val="dk1"/>
              </a:buClr>
              <a:buSzPts val="900"/>
              <a:buFont typeface="Corbel"/>
              <a:buChar char="●"/>
            </a:pPr>
            <a:r>
              <a:rPr lang="en-US" sz="900">
                <a:solidFill>
                  <a:schemeClr val="dk1"/>
                </a:solidFill>
                <a:latin typeface="Corbel"/>
                <a:ea typeface="Corbel"/>
                <a:cs typeface="Corbel"/>
                <a:sym typeface="Corbel"/>
              </a:rPr>
              <a:t>Open communication, team work, work life balance</a:t>
            </a:r>
            <a:endParaRPr sz="900">
              <a:solidFill>
                <a:schemeClr val="dk1"/>
              </a:solidFill>
              <a:latin typeface="Corbel"/>
              <a:ea typeface="Corbel"/>
              <a:cs typeface="Corbel"/>
              <a:sym typeface="Corbel"/>
            </a:endParaRPr>
          </a:p>
          <a:p>
            <a:pPr indent="-285750" lvl="0" marL="228600" marR="0" rtl="0" algn="l">
              <a:spcBef>
                <a:spcPts val="0"/>
              </a:spcBef>
              <a:spcAft>
                <a:spcPts val="0"/>
              </a:spcAft>
              <a:buClr>
                <a:schemeClr val="dk1"/>
              </a:buClr>
              <a:buSzPts val="900"/>
              <a:buFont typeface="Corbel"/>
              <a:buChar char="●"/>
            </a:pPr>
            <a:r>
              <a:rPr lang="en-US" sz="900">
                <a:solidFill>
                  <a:schemeClr val="dk1"/>
                </a:solidFill>
                <a:latin typeface="Corbel"/>
                <a:ea typeface="Corbel"/>
                <a:cs typeface="Corbel"/>
                <a:sym typeface="Corbel"/>
              </a:rPr>
              <a:t>Financial benefits, leaves, remote work, life insurance</a:t>
            </a:r>
            <a:endParaRPr sz="900">
              <a:solidFill>
                <a:schemeClr val="dk1"/>
              </a:solidFill>
              <a:latin typeface="Corbel"/>
              <a:ea typeface="Corbel"/>
              <a:cs typeface="Corbel"/>
              <a:sym typeface="Corbel"/>
            </a:endParaRPr>
          </a:p>
          <a:p>
            <a:pPr indent="-285750" lvl="0" marL="228600" marR="0" rtl="0" algn="l">
              <a:spcBef>
                <a:spcPts val="0"/>
              </a:spcBef>
              <a:spcAft>
                <a:spcPts val="0"/>
              </a:spcAft>
              <a:buClr>
                <a:schemeClr val="dk1"/>
              </a:buClr>
              <a:buSzPts val="900"/>
              <a:buFont typeface="Corbel"/>
              <a:buChar char="●"/>
            </a:pPr>
            <a:r>
              <a:rPr lang="en-US" sz="900">
                <a:solidFill>
                  <a:schemeClr val="dk1"/>
                </a:solidFill>
                <a:latin typeface="Corbel"/>
                <a:ea typeface="Corbel"/>
                <a:cs typeface="Corbel"/>
                <a:sym typeface="Corbel"/>
              </a:rPr>
              <a:t>career mobility, explore, plan, build, execute</a:t>
            </a:r>
            <a:endParaRPr sz="900">
              <a:solidFill>
                <a:schemeClr val="dk1"/>
              </a:solidFill>
              <a:latin typeface="Corbel"/>
              <a:ea typeface="Corbel"/>
              <a:cs typeface="Corbel"/>
              <a:sym typeface="Corbel"/>
            </a:endParaRPr>
          </a:p>
          <a:p>
            <a:pPr indent="0" lvl="0" marL="0" marR="0" rtl="0" algn="l">
              <a:spcBef>
                <a:spcPts val="0"/>
              </a:spcBef>
              <a:spcAft>
                <a:spcPts val="0"/>
              </a:spcAft>
              <a:buNone/>
            </a:pPr>
            <a:r>
              <a:t/>
            </a:r>
            <a:endParaRPr sz="900">
              <a:solidFill>
                <a:srgbClr val="0000FF"/>
              </a:solidFill>
              <a:latin typeface="Corbel"/>
              <a:ea typeface="Corbel"/>
              <a:cs typeface="Corbel"/>
              <a:sym typeface="Corbel"/>
            </a:endParaRPr>
          </a:p>
          <a:p>
            <a:pPr indent="0" lvl="0" marL="0" marR="0" rtl="0" algn="l">
              <a:spcBef>
                <a:spcPts val="0"/>
              </a:spcBef>
              <a:spcAft>
                <a:spcPts val="0"/>
              </a:spcAft>
              <a:buNone/>
            </a:pPr>
            <a:r>
              <a:t/>
            </a:r>
            <a:endParaRPr sz="900">
              <a:solidFill>
                <a:srgbClr val="0000FF"/>
              </a:solidFill>
              <a:latin typeface="Corbel"/>
              <a:ea typeface="Corbel"/>
              <a:cs typeface="Corbel"/>
              <a:sym typeface="Corbel"/>
            </a:endParaRPr>
          </a:p>
          <a:p>
            <a:pPr indent="0" lvl="0" marL="0" marR="0" rtl="0" algn="l">
              <a:spcBef>
                <a:spcPts val="0"/>
              </a:spcBef>
              <a:spcAft>
                <a:spcPts val="0"/>
              </a:spcAft>
              <a:buNone/>
            </a:pPr>
            <a:r>
              <a:rPr lang="en-US" sz="900">
                <a:solidFill>
                  <a:srgbClr val="0000FF"/>
                </a:solidFill>
                <a:latin typeface="Corbel"/>
                <a:ea typeface="Corbel"/>
                <a:cs typeface="Corbel"/>
                <a:sym typeface="Corbel"/>
              </a:rPr>
              <a:t>Healthcare industry</a:t>
            </a:r>
            <a:endParaRPr sz="900">
              <a:solidFill>
                <a:srgbClr val="0000FF"/>
              </a:solidFill>
              <a:latin typeface="Corbel"/>
              <a:ea typeface="Corbel"/>
              <a:cs typeface="Corbel"/>
              <a:sym typeface="Corbel"/>
            </a:endParaRPr>
          </a:p>
          <a:p>
            <a:pPr indent="0" lvl="0" marL="0" rtl="0" algn="l">
              <a:spcBef>
                <a:spcPts val="800"/>
              </a:spcBef>
              <a:spcAft>
                <a:spcPts val="0"/>
              </a:spcAft>
              <a:buNone/>
            </a:pPr>
            <a:r>
              <a:rPr lang="en-US" sz="800">
                <a:solidFill>
                  <a:schemeClr val="dk1"/>
                </a:solidFill>
                <a:latin typeface="Calibri"/>
                <a:ea typeface="Calibri"/>
                <a:cs typeface="Calibri"/>
                <a:sym typeface="Calibri"/>
              </a:rPr>
              <a:t>Every business has its different rules, Experience in Pharma data, credit risk data, airline data, textual data.</a:t>
            </a:r>
            <a:endParaRPr>
              <a:solidFill>
                <a:schemeClr val="dk1"/>
              </a:solidFill>
            </a:endParaRPr>
          </a:p>
          <a:p>
            <a:pPr indent="0" lvl="0" marL="0" rtl="0" algn="l">
              <a:spcBef>
                <a:spcPts val="800"/>
              </a:spcBef>
              <a:spcAft>
                <a:spcPts val="0"/>
              </a:spcAft>
              <a:buNone/>
            </a:pPr>
            <a:r>
              <a:rPr lang="en-US" sz="800">
                <a:solidFill>
                  <a:schemeClr val="dk1"/>
                </a:solidFill>
                <a:latin typeface="Calibri"/>
                <a:ea typeface="Calibri"/>
                <a:cs typeface="Calibri"/>
                <a:sym typeface="Calibri"/>
              </a:rPr>
              <a:t>Optimizing the resources </a:t>
            </a:r>
            <a:r>
              <a:rPr lang="en-US" sz="800">
                <a:solidFill>
                  <a:schemeClr val="dk1"/>
                </a:solidFill>
              </a:rPr>
              <a:t>using data analytics for visualization and performance tracking, communicating with stakeholder, compliance, security are some of the transferable skills from pharma to healthcare</a:t>
            </a:r>
            <a:endParaRPr sz="900">
              <a:solidFill>
                <a:srgbClr val="0000FF"/>
              </a:solidFill>
              <a:latin typeface="Corbel"/>
              <a:ea typeface="Corbel"/>
              <a:cs typeface="Corbel"/>
              <a:sym typeface="Corbel"/>
            </a:endParaRPr>
          </a:p>
          <a:p>
            <a:pPr indent="-292100" lvl="0" marL="457200" marR="0" rtl="0" algn="l">
              <a:spcBef>
                <a:spcPts val="0"/>
              </a:spcBef>
              <a:spcAft>
                <a:spcPts val="0"/>
              </a:spcAft>
              <a:buClr>
                <a:srgbClr val="C00000"/>
              </a:buClr>
              <a:buSzPts val="1000"/>
              <a:buFont typeface="Corbel"/>
              <a:buAutoNum type="arabicPeriod"/>
            </a:pPr>
            <a:r>
              <a:rPr lang="en-US" sz="1000">
                <a:solidFill>
                  <a:schemeClr val="dk1"/>
                </a:solidFill>
                <a:latin typeface="Corbel"/>
                <a:ea typeface="Corbel"/>
                <a:cs typeface="Corbel"/>
                <a:sym typeface="Corbel"/>
              </a:rPr>
              <a:t>Top 10 skills for Healthcare Data Analyst</a:t>
            </a:r>
            <a:endParaRPr sz="1000">
              <a:solidFill>
                <a:schemeClr val="dk1"/>
              </a:solidFill>
              <a:latin typeface="Corbel"/>
              <a:ea typeface="Corbel"/>
              <a:cs typeface="Corbel"/>
              <a:sym typeface="Corbel"/>
            </a:endParaRPr>
          </a:p>
          <a:p>
            <a:pPr indent="-292100" lvl="0" marL="457200" rtl="0" algn="l">
              <a:lnSpc>
                <a:spcPct val="115000"/>
              </a:lnSpc>
              <a:spcBef>
                <a:spcPts val="0"/>
              </a:spcBef>
              <a:spcAft>
                <a:spcPts val="0"/>
              </a:spcAft>
              <a:buClr>
                <a:srgbClr val="C00000"/>
              </a:buClr>
              <a:buSzPts val="1000"/>
              <a:buFont typeface="Corbel"/>
              <a:buAutoNum type="arabicPeriod"/>
            </a:pPr>
            <a:r>
              <a:rPr lang="en-US" sz="1000">
                <a:solidFill>
                  <a:schemeClr val="dk1"/>
                </a:solidFill>
                <a:uFill>
                  <a:noFill/>
                </a:uFill>
                <a:latin typeface="Corbel"/>
                <a:ea typeface="Corbel"/>
                <a:cs typeface="Corbel"/>
                <a:sym typeface="Corbel"/>
                <a:hlinkClick r:id="rId3">
                  <a:extLst>
                    <a:ext uri="{A12FA001-AC4F-418D-AE19-62706E023703}">
                      <ahyp:hlinkClr val="tx"/>
                    </a:ext>
                  </a:extLst>
                </a:hlinkClick>
              </a:rPr>
              <a:t>The Data Science of Healthcare, Medicine, and Public Health</a:t>
            </a:r>
            <a:endParaRPr sz="1000">
              <a:solidFill>
                <a:schemeClr val="dk1"/>
              </a:solidFill>
              <a:latin typeface="Corbel"/>
              <a:ea typeface="Corbel"/>
              <a:cs typeface="Corbel"/>
              <a:sym typeface="Corbel"/>
            </a:endParaRPr>
          </a:p>
          <a:p>
            <a:pPr indent="-285750" lvl="0" marL="457200" rtl="0" algn="l">
              <a:spcBef>
                <a:spcPts val="800"/>
              </a:spcBef>
              <a:spcAft>
                <a:spcPts val="0"/>
              </a:spcAft>
              <a:buClr>
                <a:schemeClr val="dk1"/>
              </a:buClr>
              <a:buSzPts val="900"/>
              <a:buFont typeface="Corbel"/>
              <a:buAutoNum type="arabicPeriod"/>
            </a:pPr>
            <a:r>
              <a:rPr b="1" lang="en-US" sz="900">
                <a:solidFill>
                  <a:schemeClr val="dk1"/>
                </a:solidFill>
                <a:latin typeface="Calibri"/>
                <a:ea typeface="Calibri"/>
                <a:cs typeface="Calibri"/>
                <a:sym typeface="Calibri"/>
              </a:rPr>
              <a:t>Optimizing the resources</a:t>
            </a:r>
            <a:endParaRPr sz="900">
              <a:solidFill>
                <a:schemeClr val="dk1"/>
              </a:solidFill>
              <a:latin typeface="Calibri"/>
              <a:ea typeface="Calibri"/>
              <a:cs typeface="Calibri"/>
              <a:sym typeface="Calibri"/>
            </a:endParaRPr>
          </a:p>
          <a:p>
            <a:pPr indent="-285750" lvl="0" marL="457200" rtl="0" algn="l">
              <a:spcBef>
                <a:spcPts val="800"/>
              </a:spcBef>
              <a:spcAft>
                <a:spcPts val="0"/>
              </a:spcAft>
              <a:buClr>
                <a:schemeClr val="dk1"/>
              </a:buClr>
              <a:buSzPts val="900"/>
              <a:buFont typeface="Corbel"/>
              <a:buAutoNum type="arabicPeriod"/>
            </a:pPr>
            <a:r>
              <a:rPr lang="en-US" sz="900">
                <a:solidFill>
                  <a:schemeClr val="dk1"/>
                </a:solidFill>
              </a:rPr>
              <a:t>visualization and performance tracking,</a:t>
            </a:r>
            <a:endParaRPr sz="900">
              <a:solidFill>
                <a:schemeClr val="dk1"/>
              </a:solidFill>
            </a:endParaRPr>
          </a:p>
          <a:p>
            <a:pPr indent="-285750" lvl="0" marL="457200" rtl="0" algn="l">
              <a:spcBef>
                <a:spcPts val="800"/>
              </a:spcBef>
              <a:spcAft>
                <a:spcPts val="0"/>
              </a:spcAft>
              <a:buClr>
                <a:schemeClr val="dk1"/>
              </a:buClr>
              <a:buSzPts val="900"/>
              <a:buFont typeface="Corbel"/>
              <a:buAutoNum type="arabicPeriod"/>
            </a:pPr>
            <a:r>
              <a:rPr lang="en-US" sz="900">
                <a:solidFill>
                  <a:schemeClr val="dk1"/>
                </a:solidFill>
              </a:rPr>
              <a:t>communicating with stakeholder,</a:t>
            </a:r>
            <a:endParaRPr sz="900">
              <a:solidFill>
                <a:schemeClr val="dk1"/>
              </a:solidFill>
            </a:endParaRPr>
          </a:p>
          <a:p>
            <a:pPr indent="-285750" lvl="0" marL="457200" rtl="0" algn="l">
              <a:spcBef>
                <a:spcPts val="800"/>
              </a:spcBef>
              <a:spcAft>
                <a:spcPts val="0"/>
              </a:spcAft>
              <a:buClr>
                <a:schemeClr val="dk1"/>
              </a:buClr>
              <a:buSzPts val="900"/>
              <a:buFont typeface="Corbel"/>
              <a:buAutoNum type="arabicPeriod"/>
            </a:pPr>
            <a:r>
              <a:rPr lang="en-US" sz="900">
                <a:solidFill>
                  <a:schemeClr val="dk1"/>
                </a:solidFill>
              </a:rPr>
              <a:t>compliance, security</a:t>
            </a:r>
            <a:endParaRPr sz="900">
              <a:solidFill>
                <a:schemeClr val="dk1"/>
              </a:solidFill>
            </a:endParaRPr>
          </a:p>
          <a:p>
            <a:pPr indent="0" lvl="0" marL="0" rtl="0" algn="l">
              <a:spcBef>
                <a:spcPts val="800"/>
              </a:spcBef>
              <a:spcAft>
                <a:spcPts val="0"/>
              </a:spcAft>
              <a:buNone/>
            </a:pPr>
            <a:r>
              <a:t/>
            </a:r>
            <a:endParaRPr sz="900">
              <a:solidFill>
                <a:schemeClr val="dk1"/>
              </a:solidFill>
            </a:endParaRPr>
          </a:p>
          <a:p>
            <a:pPr indent="0" lvl="0" marL="0" rtl="0" algn="l">
              <a:spcBef>
                <a:spcPts val="0"/>
              </a:spcBef>
              <a:spcAft>
                <a:spcPts val="0"/>
              </a:spcAft>
              <a:buClr>
                <a:schemeClr val="dk1"/>
              </a:buClr>
              <a:buSzPts val="1100"/>
              <a:buFont typeface="Arial"/>
              <a:buNone/>
            </a:pPr>
            <a:r>
              <a:rPr lang="en-US" sz="900">
                <a:solidFill>
                  <a:srgbClr val="0000FF"/>
                </a:solidFill>
                <a:latin typeface="Corbel"/>
                <a:ea typeface="Corbel"/>
                <a:cs typeface="Corbel"/>
                <a:sym typeface="Corbel"/>
              </a:rPr>
              <a:t>6 years work experience</a:t>
            </a:r>
            <a:endParaRPr sz="900">
              <a:solidFill>
                <a:srgbClr val="C00000"/>
              </a:solidFill>
              <a:latin typeface="Corbel"/>
              <a:ea typeface="Corbel"/>
              <a:cs typeface="Corbel"/>
              <a:sym typeface="Corbel"/>
            </a:endParaRPr>
          </a:p>
          <a:p>
            <a:pPr indent="0" lvl="0" marL="0" rtl="0" algn="l">
              <a:spcBef>
                <a:spcPts val="800"/>
              </a:spcBef>
              <a:spcAft>
                <a:spcPts val="0"/>
              </a:spcAft>
              <a:buNone/>
            </a:pPr>
            <a:r>
              <a:rPr lang="en-US" sz="900">
                <a:solidFill>
                  <a:schemeClr val="dk1"/>
                </a:solidFill>
              </a:rPr>
              <a:t>3 yrs Axtria</a:t>
            </a:r>
            <a:endParaRPr sz="900">
              <a:solidFill>
                <a:schemeClr val="dk1"/>
              </a:solidFill>
            </a:endParaRPr>
          </a:p>
          <a:p>
            <a:pPr indent="0" lvl="0" marL="0" rtl="0" algn="l">
              <a:spcBef>
                <a:spcPts val="800"/>
              </a:spcBef>
              <a:spcAft>
                <a:spcPts val="0"/>
              </a:spcAft>
              <a:buNone/>
            </a:pPr>
            <a:r>
              <a:rPr lang="en-US" sz="900">
                <a:solidFill>
                  <a:schemeClr val="dk1"/>
                </a:solidFill>
              </a:rPr>
              <a:t>6 mo internship</a:t>
            </a:r>
            <a:endParaRPr sz="900">
              <a:solidFill>
                <a:schemeClr val="dk1"/>
              </a:solidFill>
            </a:endParaRPr>
          </a:p>
          <a:p>
            <a:pPr indent="0" lvl="0" marL="0" rtl="0" algn="l">
              <a:spcBef>
                <a:spcPts val="800"/>
              </a:spcBef>
              <a:spcAft>
                <a:spcPts val="0"/>
              </a:spcAft>
              <a:buNone/>
            </a:pPr>
            <a:r>
              <a:rPr lang="en-US" sz="900">
                <a:solidFill>
                  <a:schemeClr val="dk1"/>
                </a:solidFill>
              </a:rPr>
              <a:t>6 mo internship</a:t>
            </a:r>
            <a:endParaRPr sz="900">
              <a:solidFill>
                <a:schemeClr val="dk1"/>
              </a:solidFill>
            </a:endParaRPr>
          </a:p>
          <a:p>
            <a:pPr indent="0" lvl="0" marL="0" rtl="0" algn="l">
              <a:spcBef>
                <a:spcPts val="800"/>
              </a:spcBef>
              <a:spcAft>
                <a:spcPts val="0"/>
              </a:spcAft>
              <a:buNone/>
            </a:pPr>
            <a:r>
              <a:rPr lang="en-US" sz="900">
                <a:solidFill>
                  <a:schemeClr val="dk1"/>
                </a:solidFill>
              </a:rPr>
              <a:t>1 year undergrad internship</a:t>
            </a:r>
            <a:endParaRPr sz="900">
              <a:solidFill>
                <a:schemeClr val="dk1"/>
              </a:solidFill>
            </a:endParaRPr>
          </a:p>
          <a:p>
            <a:pPr indent="0" lvl="0" marL="0" rtl="0" algn="l">
              <a:spcBef>
                <a:spcPts val="800"/>
              </a:spcBef>
              <a:spcAft>
                <a:spcPts val="0"/>
              </a:spcAft>
              <a:buNone/>
            </a:pPr>
            <a:r>
              <a:rPr lang="en-US" sz="900">
                <a:solidFill>
                  <a:schemeClr val="dk1"/>
                </a:solidFill>
              </a:rPr>
              <a:t>1 year graduate internship</a:t>
            </a:r>
            <a:endParaRPr sz="900">
              <a:solidFill>
                <a:schemeClr val="dk1"/>
              </a:solidFill>
            </a:endParaRPr>
          </a:p>
        </p:txBody>
      </p:sp>
      <p:sp>
        <p:nvSpPr>
          <p:cNvPr id="378" name="Google Shape;378;p48"/>
          <p:cNvSpPr txBox="1"/>
          <p:nvPr/>
        </p:nvSpPr>
        <p:spPr>
          <a:xfrm>
            <a:off x="182275" y="63950"/>
            <a:ext cx="21267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orbel"/>
                <a:ea typeface="Corbel"/>
                <a:cs typeface="Corbel"/>
                <a:sym typeface="Corbel"/>
              </a:rPr>
              <a:t>Company Review</a:t>
            </a:r>
            <a:endParaRPr sz="1500">
              <a:solidFill>
                <a:schemeClr val="dk1"/>
              </a:solidFill>
            </a:endParaRPr>
          </a:p>
        </p:txBody>
      </p:sp>
      <p:sp>
        <p:nvSpPr>
          <p:cNvPr id="379" name="Google Shape;379;p48"/>
          <p:cNvSpPr txBox="1"/>
          <p:nvPr/>
        </p:nvSpPr>
        <p:spPr>
          <a:xfrm>
            <a:off x="8388775" y="219000"/>
            <a:ext cx="3723000" cy="66390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0"/>
              </a:spcBef>
              <a:spcAft>
                <a:spcPts val="0"/>
              </a:spcAft>
              <a:buClr>
                <a:schemeClr val="dk1"/>
              </a:buClr>
              <a:buSzPts val="1100"/>
              <a:buFont typeface="Arial"/>
              <a:buNone/>
            </a:pPr>
            <a:r>
              <a:rPr lang="en-US" sz="900">
                <a:solidFill>
                  <a:schemeClr val="accent1"/>
                </a:solidFill>
                <a:latin typeface="Corbel"/>
                <a:ea typeface="Corbel"/>
                <a:cs typeface="Corbel"/>
                <a:sym typeface="Corbel"/>
              </a:rPr>
              <a:t>Your role in our mission</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Collaborate with team members and stakeholders to define key business metrics and gather requirements for which insights should be made available at scale. Architect data pipelines, design and build new dashboards for stakeholders to use to address their needs. Maintain and improve existing data infrastructure and dashboards based on evolving business requirements.</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Publish and maintain clear documentation to inform and educate users at scale, gather feedback to identify opportunities for improvement.</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Identify ways to streamline and improve the efficiency of our data. Implement changes to our infrastructure (optimize SQL queries and data workflows) to improve the landing time of our data.</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Work with cross-functional teams including to identify data needs and gaps and align on solutions.</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Lead projects end to end, see around corners, and provide thought partnership to your team.</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Demonstrated ability to learn and apply newly emerging data analytic toolkits depending on the problem statement.</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Possess analytical strength and curiosity to understand and explain questions and observations in data.</a:t>
            </a:r>
            <a:endParaRPr sz="900">
              <a:solidFill>
                <a:srgbClr val="C00000"/>
              </a:solidFill>
              <a:latin typeface="Corbel"/>
              <a:ea typeface="Corbel"/>
              <a:cs typeface="Corbel"/>
              <a:sym typeface="Corbel"/>
            </a:endParaRPr>
          </a:p>
          <a:p>
            <a:pPr indent="0" lvl="0" marL="0" rtl="0" algn="l">
              <a:lnSpc>
                <a:spcPct val="110000"/>
              </a:lnSpc>
              <a:spcBef>
                <a:spcPts val="0"/>
              </a:spcBef>
              <a:spcAft>
                <a:spcPts val="0"/>
              </a:spcAft>
              <a:buNone/>
            </a:pPr>
            <a:r>
              <a:rPr lang="en-US" sz="900">
                <a:solidFill>
                  <a:schemeClr val="accent1"/>
                </a:solidFill>
                <a:latin typeface="Corbel"/>
                <a:ea typeface="Corbel"/>
                <a:cs typeface="Corbel"/>
                <a:sym typeface="Corbel"/>
              </a:rPr>
              <a:t>What we're looking for</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Four (4) or more years of Data Analytics experience.</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Experience in Python and/or other data scripting languages.</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Experience utilizing a business intelligence visualization tool (Cognos, Tableau, Power BI, etc.).</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0000FF"/>
                </a:solidFill>
                <a:latin typeface="Corbel"/>
                <a:ea typeface="Corbel"/>
                <a:cs typeface="Corbel"/>
                <a:sym typeface="Corbel"/>
              </a:rPr>
              <a:t>Experience in querying and analyzing and working with data languages and platforms to investigate large and diverse data sets.</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0000FF"/>
                </a:solidFill>
                <a:latin typeface="Corbel"/>
                <a:ea typeface="Corbel"/>
                <a:cs typeface="Corbel"/>
                <a:sym typeface="Corbel"/>
              </a:rPr>
              <a:t>Strong written and oral communication, and interpersonal skill to work effectively with team members, customer, and client.</a:t>
            </a:r>
            <a:endParaRPr sz="900">
              <a:solidFill>
                <a:srgbClr val="C00000"/>
              </a:solidFill>
              <a:latin typeface="Corbel"/>
              <a:ea typeface="Corbel"/>
              <a:cs typeface="Corbel"/>
              <a:sym typeface="Corbel"/>
            </a:endParaRPr>
          </a:p>
          <a:p>
            <a:pPr indent="0" lvl="0" marL="0" rtl="0" algn="l">
              <a:spcBef>
                <a:spcPts val="800"/>
              </a:spcBef>
              <a:spcAft>
                <a:spcPts val="0"/>
              </a:spcAft>
              <a:buClr>
                <a:schemeClr val="dk1"/>
              </a:buClr>
              <a:buFont typeface="Arial"/>
              <a:buNone/>
            </a:pPr>
            <a:r>
              <a:t/>
            </a:r>
            <a:endParaRPr sz="900">
              <a:solidFill>
                <a:schemeClr val="accent1"/>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900">
              <a:solidFill>
                <a:srgbClr val="C00000"/>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900">
              <a:solidFill>
                <a:srgbClr val="FF0000"/>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900">
              <a:solidFill>
                <a:srgbClr val="FF0000"/>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1500">
              <a:solidFill>
                <a:schemeClr val="dk1"/>
              </a:solidFill>
            </a:endParaRPr>
          </a:p>
          <a:p>
            <a:pPr indent="0" lvl="0" marL="0" rtl="0" algn="l">
              <a:spcBef>
                <a:spcPts val="0"/>
              </a:spcBef>
              <a:spcAft>
                <a:spcPts val="0"/>
              </a:spcAft>
              <a:buNone/>
            </a:pPr>
            <a:r>
              <a:t/>
            </a:r>
            <a:endParaRPr sz="2100">
              <a:solidFill>
                <a:srgbClr val="595959"/>
              </a:solidFill>
              <a:latin typeface="Corbel"/>
              <a:ea typeface="Corbel"/>
              <a:cs typeface="Corbel"/>
              <a:sym typeface="Corbel"/>
            </a:endParaRPr>
          </a:p>
        </p:txBody>
      </p:sp>
      <p:pic>
        <p:nvPicPr>
          <p:cNvPr id="380" name="Google Shape;380;p48"/>
          <p:cNvPicPr preferRelativeResize="0"/>
          <p:nvPr/>
        </p:nvPicPr>
        <p:blipFill>
          <a:blip r:embed="rId4">
            <a:alphaModFix/>
          </a:blip>
          <a:stretch>
            <a:fillRect/>
          </a:stretch>
        </p:blipFill>
        <p:spPr>
          <a:xfrm>
            <a:off x="3102474" y="152400"/>
            <a:ext cx="3835674" cy="655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D5C00">
            <a:alpha val="29560"/>
          </a:srgbClr>
        </a:solidFill>
      </p:bgPr>
    </p:bg>
    <p:spTree>
      <p:nvGrpSpPr>
        <p:cNvPr id="384" name="Shape 384"/>
        <p:cNvGrpSpPr/>
        <p:nvPr/>
      </p:nvGrpSpPr>
      <p:grpSpPr>
        <a:xfrm>
          <a:off x="0" y="0"/>
          <a:ext cx="0" cy="0"/>
          <a:chOff x="0" y="0"/>
          <a:chExt cx="0" cy="0"/>
        </a:xfrm>
      </p:grpSpPr>
      <p:sp>
        <p:nvSpPr>
          <p:cNvPr id="385" name="Google Shape;385;p49"/>
          <p:cNvSpPr txBox="1"/>
          <p:nvPr/>
        </p:nvSpPr>
        <p:spPr>
          <a:xfrm>
            <a:off x="182282" y="433294"/>
            <a:ext cx="22620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800">
                <a:solidFill>
                  <a:schemeClr val="dk1"/>
                </a:solidFill>
                <a:latin typeface="Arial"/>
                <a:ea typeface="Arial"/>
                <a:cs typeface="Arial"/>
                <a:sym typeface="Arial"/>
              </a:rPr>
              <a:t>Indexing – Clustered, non-clustere</a:t>
            </a:r>
            <a:r>
              <a:rPr lang="en-US" sz="800">
                <a:solidFill>
                  <a:schemeClr val="dk1"/>
                </a:solidFill>
              </a:rPr>
              <a:t>d</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Atomicity: all parts of a transaction are completed successfully. the entire transaction is rolled back</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Consistency: from one valid state to another,</a:t>
            </a:r>
            <a:endParaRPr sz="800">
              <a:solidFill>
                <a:schemeClr val="dk1"/>
              </a:solidFill>
            </a:endParaRPr>
          </a:p>
          <a:p>
            <a:pPr indent="0" lvl="0" marL="0" rtl="0" algn="l">
              <a:spcBef>
                <a:spcPts val="0"/>
              </a:spcBef>
              <a:spcAft>
                <a:spcPts val="0"/>
              </a:spcAft>
              <a:buClr>
                <a:schemeClr val="dk1"/>
              </a:buClr>
              <a:buSzPts val="1100"/>
              <a:buFont typeface="Arial"/>
              <a:buNone/>
            </a:pPr>
            <a:r>
              <a:rPr lang="en-US" sz="800">
                <a:solidFill>
                  <a:schemeClr val="dk1"/>
                </a:solidFill>
              </a:rPr>
              <a:t>Isolation: Ensures that transactions are executed independently of one another.</a:t>
            </a:r>
            <a:endParaRPr sz="800">
              <a:solidFill>
                <a:schemeClr val="dk1"/>
              </a:solidFill>
            </a:endParaRPr>
          </a:p>
          <a:p>
            <a:pPr indent="0" lvl="0" marL="0" rtl="0" algn="l">
              <a:spcBef>
                <a:spcPts val="0"/>
              </a:spcBef>
              <a:spcAft>
                <a:spcPts val="0"/>
              </a:spcAft>
              <a:buSzPts val="1100"/>
              <a:buNone/>
            </a:pPr>
            <a:r>
              <a:rPr lang="en-US" sz="800">
                <a:solidFill>
                  <a:schemeClr val="dk1"/>
                </a:solidFill>
              </a:rPr>
              <a:t>Durability: Ensures that once a transaction is committed, the changes are permanent, even in the case of a system failure. The data is reliably stored and can be recovered.</a:t>
            </a:r>
            <a:endParaRPr b="0" i="0" sz="800">
              <a:solidFill>
                <a:srgbClr val="FF0000"/>
              </a:solidFill>
              <a:latin typeface="Arial"/>
              <a:ea typeface="Arial"/>
              <a:cs typeface="Arial"/>
              <a:sym typeface="Arial"/>
            </a:endParaRPr>
          </a:p>
        </p:txBody>
      </p:sp>
      <p:sp>
        <p:nvSpPr>
          <p:cNvPr id="386" name="Google Shape;386;p49"/>
          <p:cNvSpPr txBox="1"/>
          <p:nvPr/>
        </p:nvSpPr>
        <p:spPr>
          <a:xfrm>
            <a:off x="182282" y="63962"/>
            <a:ext cx="914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SQL</a:t>
            </a:r>
            <a:endParaRPr/>
          </a:p>
        </p:txBody>
      </p:sp>
      <p:sp>
        <p:nvSpPr>
          <p:cNvPr id="387" name="Google Shape;387;p49"/>
          <p:cNvSpPr txBox="1"/>
          <p:nvPr/>
        </p:nvSpPr>
        <p:spPr>
          <a:xfrm>
            <a:off x="5729245" y="63954"/>
            <a:ext cx="3781200" cy="651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700">
              <a:solidFill>
                <a:schemeClr val="dk1"/>
              </a:solidFill>
              <a:latin typeface="Corbel"/>
              <a:ea typeface="Corbel"/>
              <a:cs typeface="Corbel"/>
              <a:sym typeface="Corbel"/>
            </a:endParaRPr>
          </a:p>
          <a:p>
            <a:pPr indent="0" lvl="0" marL="0" marR="0" rtl="0" algn="l">
              <a:spcBef>
                <a:spcPts val="0"/>
              </a:spcBef>
              <a:spcAft>
                <a:spcPts val="0"/>
              </a:spcAft>
              <a:buNone/>
            </a:pPr>
            <a:r>
              <a:rPr b="1" lang="en-US" sz="900">
                <a:solidFill>
                  <a:schemeClr val="dk1"/>
                </a:solidFill>
                <a:latin typeface="Corbel"/>
                <a:ea typeface="Corbel"/>
                <a:cs typeface="Corbel"/>
                <a:sym typeface="Corbel"/>
              </a:rPr>
              <a:t>Assists in the analysis and validation of basic database structures, models and processes to ensure definition according to business objectives and operations.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1. **Understand Business Objectives:**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Begin by understanding the business objectives that the database is supposed to support. Work closely with stakeholders to </a:t>
            </a:r>
            <a:r>
              <a:rPr b="1" lang="en-US" sz="800">
                <a:solidFill>
                  <a:schemeClr val="dk1"/>
                </a:solidFill>
                <a:latin typeface="Corbel"/>
                <a:ea typeface="Corbel"/>
                <a:cs typeface="Corbel"/>
                <a:sym typeface="Corbel"/>
              </a:rPr>
              <a:t>gather requirements </a:t>
            </a:r>
            <a:r>
              <a:rPr lang="en-US" sz="800">
                <a:solidFill>
                  <a:schemeClr val="dk1"/>
                </a:solidFill>
                <a:latin typeface="Corbel"/>
                <a:ea typeface="Corbel"/>
                <a:cs typeface="Corbel"/>
                <a:sym typeface="Corbel"/>
              </a:rPr>
              <a:t>and define the scope of the database.</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2. **Data Modeling:**</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Utilize data modeling techniques to create a conceptual, </a:t>
            </a:r>
            <a:r>
              <a:rPr b="1" lang="en-US" sz="800">
                <a:solidFill>
                  <a:schemeClr val="dk1"/>
                </a:solidFill>
                <a:latin typeface="Corbel"/>
                <a:ea typeface="Corbel"/>
                <a:cs typeface="Corbel"/>
                <a:sym typeface="Corbel"/>
              </a:rPr>
              <a:t>logical, and physical </a:t>
            </a:r>
            <a:r>
              <a:rPr lang="en-US" sz="800">
                <a:solidFill>
                  <a:schemeClr val="dk1"/>
                </a:solidFill>
                <a:latin typeface="Corbel"/>
                <a:ea typeface="Corbel"/>
                <a:cs typeface="Corbel"/>
                <a:sym typeface="Corbel"/>
              </a:rPr>
              <a:t>model of the database. Ensure that the model accurately represents the relationships and constraints between different entities.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3. **Validation of Database Structures:**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Conduct thorough validation of the database structures against the established data model. Check for </a:t>
            </a:r>
            <a:r>
              <a:rPr b="1" lang="en-US" sz="800">
                <a:solidFill>
                  <a:schemeClr val="dk1"/>
                </a:solidFill>
                <a:latin typeface="Corbel"/>
                <a:ea typeface="Corbel"/>
                <a:cs typeface="Corbel"/>
                <a:sym typeface="Corbel"/>
              </a:rPr>
              <a:t>normalization, proper indexing</a:t>
            </a:r>
            <a:r>
              <a:rPr lang="en-US" sz="800">
                <a:solidFill>
                  <a:schemeClr val="dk1"/>
                </a:solidFill>
                <a:latin typeface="Corbel"/>
                <a:ea typeface="Corbel"/>
                <a:cs typeface="Corbel"/>
                <a:sym typeface="Corbel"/>
              </a:rPr>
              <a:t>, and adherence to best practices for data storage.</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4. **Data Integrity Checks:**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Implement data integrity checks to ensure the accuracy and consistency of data. This involves </a:t>
            </a:r>
            <a:r>
              <a:rPr b="1" lang="en-US" sz="800">
                <a:solidFill>
                  <a:schemeClr val="dk1"/>
                </a:solidFill>
                <a:latin typeface="Corbel"/>
                <a:ea typeface="Corbel"/>
                <a:cs typeface="Corbel"/>
                <a:sym typeface="Corbel"/>
              </a:rPr>
              <a:t>setting up constraints, such as primary keys, foreign keys, </a:t>
            </a:r>
            <a:r>
              <a:rPr lang="en-US" sz="800">
                <a:solidFill>
                  <a:schemeClr val="dk1"/>
                </a:solidFill>
                <a:latin typeface="Corbel"/>
                <a:ea typeface="Corbel"/>
                <a:cs typeface="Corbel"/>
                <a:sym typeface="Corbel"/>
              </a:rPr>
              <a:t>and unique constraints, to maintain data quality.</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5. **Performance Optimization:**</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Analyze and optimize database structures for performance. </a:t>
            </a:r>
            <a:r>
              <a:rPr b="1" lang="en-US" sz="800">
                <a:solidFill>
                  <a:schemeClr val="dk1"/>
                </a:solidFill>
                <a:latin typeface="Corbel"/>
                <a:ea typeface="Corbel"/>
                <a:cs typeface="Corbel"/>
                <a:sym typeface="Corbel"/>
              </a:rPr>
              <a:t>Consider indexing strategies, query optimization,</a:t>
            </a:r>
            <a:r>
              <a:rPr lang="en-US" sz="800">
                <a:solidFill>
                  <a:schemeClr val="dk1"/>
                </a:solidFill>
                <a:latin typeface="Corbel"/>
                <a:ea typeface="Corbel"/>
                <a:cs typeface="Corbel"/>
                <a:sym typeface="Corbel"/>
              </a:rPr>
              <a:t> and proper use of data types to enhance the overall efficiency of database operations.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6. **Security Assessment:**</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Assess the security measures implemented within the database. Ensure that access controls, authentication, and authorization mechanisms are in place to protect sensitive data.</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7. **Data Validation and Cleansing:**</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Implement validation rules and data cleansing processes to identify and correct inaccuracies or inconsistencies in the data. This contributes to maintaining a reliable and trustworthy database.</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8. **Documentation:**</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Document the database structures, models, and processes comprehensively. This documentation should serve as a reference for future maintenance, troubleshooting, and knowledge transfer.</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9. **Collaboration with Developers:**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Collaborate with developers to integrate the database structures into applications. Ensure that the database design aligns with the needs of the applications using it.</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10. **Testing:**</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Perform thorough testing of the database structures and processes. This includes unit testing, integration testing, and validation against real-world scenarios to identify and address any potential issues.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11. **Continuous Monitoring and Improvement:**</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Set up monitoring mechanisms to track database performance and identify areas for improvement. Regularly review and update database structures to accommodate evolving business requirements.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12. **User Training and Support:**</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 Provide training and support to end-users regarding the proper use of the database. Address any queries or issues they may have and ensure that users are comfortable interacting with the database.</a:t>
            </a:r>
            <a:endParaRPr/>
          </a:p>
          <a:p>
            <a:pPr indent="0" lvl="0" marL="0" marR="0" rtl="0" algn="l">
              <a:spcBef>
                <a:spcPts val="0"/>
              </a:spcBef>
              <a:spcAft>
                <a:spcPts val="0"/>
              </a:spcAft>
              <a:buNone/>
            </a:pPr>
            <a:r>
              <a:t/>
            </a:r>
            <a:endParaRPr sz="700">
              <a:solidFill>
                <a:schemeClr val="dk1"/>
              </a:solidFill>
              <a:latin typeface="Corbel"/>
              <a:ea typeface="Corbel"/>
              <a:cs typeface="Corbel"/>
              <a:sym typeface="Corbel"/>
            </a:endParaRPr>
          </a:p>
        </p:txBody>
      </p:sp>
      <p:pic>
        <p:nvPicPr>
          <p:cNvPr id="388" name="Google Shape;388;p49"/>
          <p:cNvPicPr preferRelativeResize="0"/>
          <p:nvPr/>
        </p:nvPicPr>
        <p:blipFill rotWithShape="1">
          <a:blip r:embed="rId3">
            <a:alphaModFix/>
          </a:blip>
          <a:srcRect b="0" l="0" r="0" t="0"/>
          <a:stretch/>
        </p:blipFill>
        <p:spPr>
          <a:xfrm>
            <a:off x="130325" y="1965369"/>
            <a:ext cx="2201929" cy="1943100"/>
          </a:xfrm>
          <a:prstGeom prst="rect">
            <a:avLst/>
          </a:prstGeom>
          <a:noFill/>
          <a:ln>
            <a:noFill/>
          </a:ln>
        </p:spPr>
      </p:pic>
      <p:sp>
        <p:nvSpPr>
          <p:cNvPr id="389" name="Google Shape;389;p49"/>
          <p:cNvSpPr txBox="1"/>
          <p:nvPr/>
        </p:nvSpPr>
        <p:spPr>
          <a:xfrm>
            <a:off x="9582250" y="9250"/>
            <a:ext cx="2609700" cy="52113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b="0" i="0" lang="en-US" sz="800">
                <a:solidFill>
                  <a:srgbClr val="1155CC"/>
                </a:solidFill>
                <a:latin typeface="Arial"/>
                <a:ea typeface="Arial"/>
                <a:cs typeface="Arial"/>
                <a:sym typeface="Arial"/>
              </a:rPr>
              <a:t>Normalization</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Database normalization is the process of organizing data in a relational database to reduce redundancy and improve data integrity. The normalization process involves dividing large tables into smaller, more manageable tables and defining relationships between them. There are several normal forms, each addressing different aspects of data organization. Here are some common types of database normalization techniques:</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First Normal Form (1NF):</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Objective: Eliminate duplicate data and ensure each column holds atomic values.</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Requirements: Each table cell must contain a single, indivisible value. All entries in a column must be of the same data type.</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Second Normal Form (2NF):</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Objective: Eliminate partial dependencies on composite primary keys. “A_B” key</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Requirements: Must be in 1NF, and no non-prime attribute (attribute not part of the primary key) should be functionally dependent on only a part of the primary key.</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Third Normal Form (3NF):</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Objective: Eliminate transitive dependencies.</a:t>
            </a:r>
            <a:endParaRPr>
              <a:solidFill>
                <a:srgbClr val="1155CC"/>
              </a:solidFill>
            </a:endParaRPr>
          </a:p>
          <a:p>
            <a:pPr indent="0" lvl="0" marL="0" marR="0" rtl="0" algn="l">
              <a:lnSpc>
                <a:spcPct val="107000"/>
              </a:lnSpc>
              <a:spcBef>
                <a:spcPts val="800"/>
              </a:spcBef>
              <a:spcAft>
                <a:spcPts val="0"/>
              </a:spcAft>
              <a:buNone/>
            </a:pPr>
            <a:r>
              <a:rPr lang="en-US" sz="800">
                <a:solidFill>
                  <a:srgbClr val="1155CC"/>
                </a:solidFill>
                <a:latin typeface="Arial"/>
                <a:ea typeface="Arial"/>
                <a:cs typeface="Arial"/>
                <a:sym typeface="Arial"/>
              </a:rPr>
              <a:t>Requirements: Must be in 2NF, and no non-prime attribute should be transitively dependent on the primary key. In other words, no non-prime attribute should depend on another non-prime attribute.</a:t>
            </a:r>
            <a:endParaRPr b="0" i="0" sz="800">
              <a:solidFill>
                <a:srgbClr val="1155CC"/>
              </a:solidFill>
              <a:latin typeface="Arial"/>
              <a:ea typeface="Arial"/>
              <a:cs typeface="Arial"/>
              <a:sym typeface="Arial"/>
            </a:endParaRPr>
          </a:p>
          <a:p>
            <a:pPr indent="0" lvl="0" marL="0" marR="0" rtl="0" algn="l">
              <a:lnSpc>
                <a:spcPct val="107000"/>
              </a:lnSpc>
              <a:spcBef>
                <a:spcPts val="800"/>
              </a:spcBef>
              <a:spcAft>
                <a:spcPts val="0"/>
              </a:spcAft>
              <a:buNone/>
            </a:pPr>
            <a:r>
              <a:t/>
            </a:r>
            <a:endParaRPr sz="1100">
              <a:solidFill>
                <a:srgbClr val="1155CC"/>
              </a:solidFill>
              <a:latin typeface="Calibri"/>
              <a:ea typeface="Calibri"/>
              <a:cs typeface="Calibri"/>
              <a:sym typeface="Calibri"/>
            </a:endParaRPr>
          </a:p>
        </p:txBody>
      </p:sp>
      <p:sp>
        <p:nvSpPr>
          <p:cNvPr id="390" name="Google Shape;390;p49"/>
          <p:cNvSpPr txBox="1"/>
          <p:nvPr/>
        </p:nvSpPr>
        <p:spPr>
          <a:xfrm>
            <a:off x="2444375" y="132075"/>
            <a:ext cx="3182700" cy="619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
                <a:solidFill>
                  <a:srgbClr val="FF0000"/>
                </a:solidFill>
                <a:latin typeface="Calibri"/>
                <a:ea typeface="Calibri"/>
                <a:cs typeface="Calibri"/>
                <a:sym typeface="Calibri"/>
              </a:rPr>
              <a:t>Problems in DBMS –</a:t>
            </a:r>
            <a:endParaRPr/>
          </a:p>
          <a:p>
            <a:pPr indent="0" lvl="0" marL="0" marR="0" rtl="0" algn="l">
              <a:spcBef>
                <a:spcPts val="0"/>
              </a:spcBef>
              <a:spcAft>
                <a:spcPts val="0"/>
              </a:spcAft>
              <a:buNone/>
            </a:pPr>
            <a:r>
              <a:rPr lang="en-US" sz="800">
                <a:solidFill>
                  <a:schemeClr val="dk1"/>
                </a:solidFill>
                <a:latin typeface="Calibri"/>
                <a:ea typeface="Calibri"/>
                <a:cs typeface="Calibri"/>
                <a:sym typeface="Calibri"/>
              </a:rPr>
              <a:t>There was occurrence of duplication of data in tables</a:t>
            </a:r>
            <a:endParaRPr/>
          </a:p>
          <a:p>
            <a:pPr indent="0" lvl="0" marL="0" marR="0" rtl="0" algn="l">
              <a:spcBef>
                <a:spcPts val="0"/>
              </a:spcBef>
              <a:spcAft>
                <a:spcPts val="0"/>
              </a:spcAft>
              <a:buNone/>
            </a:pPr>
            <a:r>
              <a:rPr lang="en-US" sz="800">
                <a:solidFill>
                  <a:schemeClr val="dk1"/>
                </a:solidFill>
                <a:latin typeface="Calibri"/>
                <a:ea typeface="Calibri"/>
                <a:cs typeface="Calibri"/>
                <a:sym typeface="Calibri"/>
              </a:rPr>
              <a:t>Testing in stages, parametric testing, optimizing queries, check data integration</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US" sz="1000">
                <a:solidFill>
                  <a:schemeClr val="dk1"/>
                </a:solidFill>
                <a:latin typeface="Calibri"/>
                <a:ea typeface="Calibri"/>
                <a:cs typeface="Calibri"/>
                <a:sym typeface="Calibri"/>
              </a:rPr>
              <a:t>For data modeling, I follow a structured approach starting with </a:t>
            </a:r>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requirements gathering, </a:t>
            </a:r>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conceptual design using ER diagrams, </a:t>
            </a:r>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logical design to define the schema, and</a:t>
            </a:r>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finally the physical design. </a:t>
            </a:r>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For instance, in designing a customer database, I normalized the data to the third normal form to </a:t>
            </a:r>
            <a:endParaRPr/>
          </a:p>
          <a:p>
            <a:pPr indent="-171450" lvl="0" marL="171450" marR="0" rtl="0" algn="l">
              <a:spcBef>
                <a:spcPts val="0"/>
              </a:spcBef>
              <a:spcAft>
                <a:spcPts val="0"/>
              </a:spcAft>
              <a:buClr>
                <a:schemeClr val="dk1"/>
              </a:buClr>
              <a:buSzPts val="1000"/>
              <a:buFont typeface="Arial"/>
              <a:buChar char="•"/>
            </a:pPr>
            <a:r>
              <a:rPr lang="en-US" sz="1000">
                <a:solidFill>
                  <a:schemeClr val="dk1"/>
                </a:solidFill>
                <a:latin typeface="Calibri"/>
                <a:ea typeface="Calibri"/>
                <a:cs typeface="Calibri"/>
                <a:sym typeface="Calibri"/>
              </a:rPr>
              <a:t>reduce redundancy, which also improved query performance</a:t>
            </a:r>
            <a:endParaRPr sz="1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lnSpc>
                <a:spcPct val="107000"/>
              </a:lnSpc>
              <a:spcBef>
                <a:spcPts val="800"/>
              </a:spcBef>
              <a:spcAft>
                <a:spcPts val="0"/>
              </a:spcAft>
              <a:buClr>
                <a:schemeClr val="dk1"/>
              </a:buClr>
              <a:buFont typeface="Arial"/>
              <a:buNone/>
            </a:pPr>
            <a:r>
              <a:rPr lang="en-US" sz="800">
                <a:solidFill>
                  <a:srgbClr val="1155CC"/>
                </a:solidFill>
              </a:rPr>
              <a:t>Concurrency Control in DBMS:</a:t>
            </a:r>
            <a:endParaRPr>
              <a:solidFill>
                <a:srgbClr val="1155CC"/>
              </a:solidFill>
            </a:endParaRPr>
          </a:p>
          <a:p>
            <a:pPr indent="0" lvl="0" marL="0" rtl="0" algn="l">
              <a:lnSpc>
                <a:spcPct val="107000"/>
              </a:lnSpc>
              <a:spcBef>
                <a:spcPts val="800"/>
              </a:spcBef>
              <a:spcAft>
                <a:spcPts val="0"/>
              </a:spcAft>
              <a:buClr>
                <a:schemeClr val="dk1"/>
              </a:buClr>
              <a:buFont typeface="Arial"/>
              <a:buNone/>
            </a:pPr>
            <a:r>
              <a:rPr lang="en-US" sz="800">
                <a:solidFill>
                  <a:srgbClr val="1155CC"/>
                </a:solidFill>
              </a:rPr>
              <a:t>Concurrency control in a Database Management System (DBMS) refers to the mechanisms and techniques implemented to manage and coordinate access to the database by multiple transactions concurrently. The goal is to ensure that transactions can execute simultaneously without causing data inconsistencies or conflicts. Concurrency control plays a crucial role in maintaining the consistency and integrity of the database in a multi-user environment.</a:t>
            </a:r>
            <a:endParaRPr>
              <a:solidFill>
                <a:srgbClr val="1155CC"/>
              </a:solidFill>
            </a:endParaRPr>
          </a:p>
          <a:p>
            <a:pPr indent="0" lvl="0" marL="0" rtl="0" algn="l">
              <a:lnSpc>
                <a:spcPct val="107000"/>
              </a:lnSpc>
              <a:spcBef>
                <a:spcPts val="800"/>
              </a:spcBef>
              <a:spcAft>
                <a:spcPts val="0"/>
              </a:spcAft>
              <a:buClr>
                <a:schemeClr val="dk1"/>
              </a:buClr>
              <a:buFont typeface="Arial"/>
              <a:buNone/>
            </a:pPr>
            <a:r>
              <a:rPr lang="en-US" sz="800">
                <a:solidFill>
                  <a:srgbClr val="1155CC"/>
                </a:solidFill>
              </a:rPr>
              <a:t>Types of Concurrency Control:</a:t>
            </a:r>
            <a:endParaRPr>
              <a:solidFill>
                <a:srgbClr val="1155CC"/>
              </a:solidFill>
            </a:endParaRPr>
          </a:p>
          <a:p>
            <a:pPr indent="0" lvl="0" marL="0" rtl="0" algn="l">
              <a:lnSpc>
                <a:spcPct val="107000"/>
              </a:lnSpc>
              <a:spcBef>
                <a:spcPts val="800"/>
              </a:spcBef>
              <a:spcAft>
                <a:spcPts val="0"/>
              </a:spcAft>
              <a:buClr>
                <a:schemeClr val="dk1"/>
              </a:buClr>
              <a:buFont typeface="Arial"/>
              <a:buNone/>
            </a:pPr>
            <a:r>
              <a:rPr lang="en-US" sz="800">
                <a:solidFill>
                  <a:srgbClr val="1155CC"/>
                </a:solidFill>
              </a:rPr>
              <a:t>Lock-Based Concurrency Control:</a:t>
            </a:r>
            <a:endParaRPr>
              <a:solidFill>
                <a:srgbClr val="1155CC"/>
              </a:solidFill>
            </a:endParaRPr>
          </a:p>
          <a:p>
            <a:pPr indent="0" lvl="0" marL="0" rtl="0" algn="l">
              <a:lnSpc>
                <a:spcPct val="107000"/>
              </a:lnSpc>
              <a:spcBef>
                <a:spcPts val="800"/>
              </a:spcBef>
              <a:spcAft>
                <a:spcPts val="0"/>
              </a:spcAft>
              <a:buClr>
                <a:schemeClr val="dk1"/>
              </a:buClr>
              <a:buFont typeface="Arial"/>
              <a:buNone/>
            </a:pPr>
            <a:r>
              <a:rPr lang="en-US" sz="800">
                <a:solidFill>
                  <a:srgbClr val="1155CC"/>
                </a:solidFill>
              </a:rPr>
              <a:t>Description: Transactions acquire locks on database objects (e.g., tables, rows) to control access.</a:t>
            </a:r>
            <a:endParaRPr>
              <a:solidFill>
                <a:srgbClr val="1155CC"/>
              </a:solidFill>
            </a:endParaRPr>
          </a:p>
          <a:p>
            <a:pPr indent="0" lvl="0" marL="0" rtl="0" algn="l">
              <a:lnSpc>
                <a:spcPct val="107000"/>
              </a:lnSpc>
              <a:spcBef>
                <a:spcPts val="800"/>
              </a:spcBef>
              <a:spcAft>
                <a:spcPts val="0"/>
              </a:spcAft>
              <a:buClr>
                <a:schemeClr val="dk1"/>
              </a:buClr>
              <a:buFont typeface="Arial"/>
              <a:buNone/>
            </a:pPr>
            <a:r>
              <a:rPr lang="en-US" sz="800">
                <a:solidFill>
                  <a:srgbClr val="1155CC"/>
                </a:solidFill>
              </a:rPr>
              <a:t>Shared Locks: Allows multiple transactions to read but not write.</a:t>
            </a:r>
            <a:endParaRPr>
              <a:solidFill>
                <a:srgbClr val="1155CC"/>
              </a:solidFill>
            </a:endParaRPr>
          </a:p>
          <a:p>
            <a:pPr indent="0" lvl="0" marL="0" rtl="0" algn="l">
              <a:lnSpc>
                <a:spcPct val="107000"/>
              </a:lnSpc>
              <a:spcBef>
                <a:spcPts val="800"/>
              </a:spcBef>
              <a:spcAft>
                <a:spcPts val="0"/>
              </a:spcAft>
              <a:buClr>
                <a:schemeClr val="dk1"/>
              </a:buClr>
              <a:buFont typeface="Arial"/>
              <a:buNone/>
            </a:pPr>
            <a:r>
              <a:rPr lang="en-US" sz="800">
                <a:solidFill>
                  <a:srgbClr val="1155CC"/>
                </a:solidFill>
              </a:rPr>
              <a:t>Exclusive Locks: Prevents other transactions from accessing the locked resource.</a:t>
            </a:r>
            <a:endParaRPr>
              <a:solidFill>
                <a:srgbClr val="1155CC"/>
              </a:solidFill>
            </a:endParaRPr>
          </a:p>
          <a:p>
            <a:pPr indent="0" lvl="0" marL="0" rtl="0" algn="l">
              <a:lnSpc>
                <a:spcPct val="107000"/>
              </a:lnSpc>
              <a:spcBef>
                <a:spcPts val="800"/>
              </a:spcBef>
              <a:spcAft>
                <a:spcPts val="0"/>
              </a:spcAft>
              <a:buClr>
                <a:schemeClr val="dk1"/>
              </a:buClr>
              <a:buFont typeface="Arial"/>
              <a:buNone/>
            </a:pPr>
            <a:r>
              <a:rPr lang="en-US" sz="800">
                <a:solidFill>
                  <a:srgbClr val="1155CC"/>
                </a:solidFill>
              </a:rPr>
              <a:t>Concurrency Control Mechanism:</a:t>
            </a:r>
            <a:endParaRPr>
              <a:solidFill>
                <a:srgbClr val="1155CC"/>
              </a:solidFill>
            </a:endParaRPr>
          </a:p>
          <a:p>
            <a:pPr indent="0" lvl="0" marL="0" rtl="0" algn="l">
              <a:lnSpc>
                <a:spcPct val="107000"/>
              </a:lnSpc>
              <a:spcBef>
                <a:spcPts val="800"/>
              </a:spcBef>
              <a:spcAft>
                <a:spcPts val="0"/>
              </a:spcAft>
              <a:buClr>
                <a:schemeClr val="dk1"/>
              </a:buClr>
              <a:buFont typeface="Arial"/>
              <a:buNone/>
            </a:pPr>
            <a:r>
              <a:rPr lang="en-US" sz="800">
                <a:solidFill>
                  <a:srgbClr val="1155CC"/>
                </a:solidFill>
              </a:rPr>
              <a:t>Timestamp Ordering: Transactions are ordered based on their timestamps, and conflicts are resolved using predefined rules.</a:t>
            </a:r>
            <a:endParaRPr sz="1000">
              <a:solidFill>
                <a:srgbClr val="1155CC"/>
              </a:solidFill>
              <a:latin typeface="Calibri"/>
              <a:ea typeface="Calibri"/>
              <a:cs typeface="Calibri"/>
              <a:sym typeface="Calibri"/>
            </a:endParaRPr>
          </a:p>
          <a:p>
            <a:pPr indent="0" lvl="0" marL="0" marR="0" rtl="0" algn="l">
              <a:spcBef>
                <a:spcPts val="0"/>
              </a:spcBef>
              <a:spcAft>
                <a:spcPts val="0"/>
              </a:spcAft>
              <a:buNone/>
            </a:pPr>
            <a:r>
              <a:t/>
            </a:r>
            <a:endParaRPr sz="800">
              <a:solidFill>
                <a:srgbClr val="FF0000"/>
              </a:solidFill>
              <a:latin typeface="Calibri"/>
              <a:ea typeface="Calibri"/>
              <a:cs typeface="Calibri"/>
              <a:sym typeface="Calibri"/>
            </a:endParaRPr>
          </a:p>
          <a:p>
            <a:pPr indent="0" lvl="0" marL="0" marR="0" rtl="0" algn="l">
              <a:spcBef>
                <a:spcPts val="0"/>
              </a:spcBef>
              <a:spcAft>
                <a:spcPts val="0"/>
              </a:spcAft>
              <a:buNone/>
            </a:pPr>
            <a:r>
              <a:t/>
            </a:r>
            <a:endParaRPr b="0" i="0" sz="800">
              <a:solidFill>
                <a:srgbClr val="FF0000"/>
              </a:solidFill>
              <a:latin typeface="Arial"/>
              <a:ea typeface="Arial"/>
              <a:cs typeface="Arial"/>
              <a:sym typeface="Arial"/>
            </a:endParaRPr>
          </a:p>
        </p:txBody>
      </p:sp>
      <p:sp>
        <p:nvSpPr>
          <p:cNvPr id="391" name="Google Shape;391;p49"/>
          <p:cNvSpPr txBox="1"/>
          <p:nvPr/>
        </p:nvSpPr>
        <p:spPr>
          <a:xfrm>
            <a:off x="1" y="4025472"/>
            <a:ext cx="2444376" cy="31085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Corbel"/>
                <a:ea typeface="Corbel"/>
                <a:cs typeface="Corbel"/>
                <a:sym typeface="Corbel"/>
              </a:rPr>
              <a:t>Data Base structure</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**Tables:** Fundamental units, rows, and columns.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**Columns:** Attribute representation with specific data types.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**Rows:** Contain actual data entries for unique instances.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**Primary Key:** Unique identifier ensuring data integrity.</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**Foreign Key:** Links columns between tables, establishes relationships.</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**Indexes:** Data structures for efficient data retrieval.</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**Relationships:** Define how tables are related (one-to-one, one-to-many).</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**Data Types:** Specify the kind of data in columns for accuracy.</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**Constraints:** Rules and conditions for data (primary key, unique, check).</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**Views:** Virtual tables generated by queries for simplicity.</a:t>
            </a:r>
            <a:endParaRPr/>
          </a:p>
          <a:p>
            <a:pPr indent="0" lvl="0" marL="0" marR="0" rtl="0" algn="l">
              <a:spcBef>
                <a:spcPts val="0"/>
              </a:spcBef>
              <a:spcAft>
                <a:spcPts val="0"/>
              </a:spcAft>
              <a:buNone/>
            </a:pPr>
            <a:r>
              <a:rPr lang="en-US" sz="800">
                <a:solidFill>
                  <a:schemeClr val="dk1"/>
                </a:solidFill>
                <a:latin typeface="Corbel"/>
                <a:ea typeface="Corbel"/>
                <a:cs typeface="Corbel"/>
                <a:sym typeface="Corbel"/>
              </a:rPr>
              <a:t>- **Stored Procedures and Functions:** Precompiled sets of SQL statements for logic and rules.</a:t>
            </a:r>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D5C00">
            <a:alpha val="29560"/>
          </a:srgbClr>
        </a:solidFill>
      </p:bgPr>
    </p:bg>
    <p:spTree>
      <p:nvGrpSpPr>
        <p:cNvPr id="395" name="Shape 395"/>
        <p:cNvGrpSpPr/>
        <p:nvPr/>
      </p:nvGrpSpPr>
      <p:grpSpPr>
        <a:xfrm>
          <a:off x="0" y="0"/>
          <a:ext cx="0" cy="0"/>
          <a:chOff x="0" y="0"/>
          <a:chExt cx="0" cy="0"/>
        </a:xfrm>
      </p:grpSpPr>
      <p:sp>
        <p:nvSpPr>
          <p:cNvPr id="396" name="Google Shape;396;p50"/>
          <p:cNvSpPr txBox="1"/>
          <p:nvPr/>
        </p:nvSpPr>
        <p:spPr>
          <a:xfrm>
            <a:off x="182275" y="63950"/>
            <a:ext cx="32886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0">
                <a:solidFill>
                  <a:schemeClr val="dk1"/>
                </a:solidFill>
                <a:latin typeface="Corbel"/>
                <a:ea typeface="Corbel"/>
                <a:cs typeface="Corbel"/>
                <a:sym typeface="Corbel"/>
              </a:rPr>
              <a:t>SQL</a:t>
            </a:r>
            <a:endParaRPr sz="1500">
              <a:solidFill>
                <a:schemeClr val="dk1"/>
              </a:solidFill>
            </a:endParaRPr>
          </a:p>
        </p:txBody>
      </p:sp>
      <p:sp>
        <p:nvSpPr>
          <p:cNvPr id="397" name="Google Shape;397;p50"/>
          <p:cNvSpPr txBox="1"/>
          <p:nvPr/>
        </p:nvSpPr>
        <p:spPr>
          <a:xfrm>
            <a:off x="182275" y="448850"/>
            <a:ext cx="3928200" cy="373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900">
                <a:solidFill>
                  <a:schemeClr val="accent1"/>
                </a:solidFill>
                <a:latin typeface="Corbel"/>
                <a:ea typeface="Corbel"/>
                <a:cs typeface="Corbel"/>
                <a:sym typeface="Corbel"/>
              </a:rPr>
              <a:t>TTechnical Round - DBMS</a:t>
            </a:r>
            <a:endParaRPr sz="900">
              <a:solidFill>
                <a:schemeClr val="dk1"/>
              </a:solidFill>
              <a:latin typeface="Corbel"/>
              <a:ea typeface="Corbel"/>
              <a:cs typeface="Corbel"/>
              <a:sym typeface="Corbel"/>
            </a:endParaRPr>
          </a:p>
          <a:p>
            <a:pPr indent="0" lvl="0" marL="0" rtl="0" algn="l">
              <a:spcBef>
                <a:spcPts val="0"/>
              </a:spcBef>
              <a:spcAft>
                <a:spcPts val="0"/>
              </a:spcAft>
              <a:buNone/>
            </a:pPr>
            <a:r>
              <a:rPr lang="en-US" sz="900">
                <a:solidFill>
                  <a:srgbClr val="C00000"/>
                </a:solidFill>
                <a:latin typeface="Corbel"/>
                <a:ea typeface="Corbel"/>
                <a:cs typeface="Corbel"/>
                <a:sym typeface="Corbel"/>
              </a:rPr>
              <a:t>Performance Issues</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optimize SQL queries and data workflows</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Data import, granularity, direct Query, query reduction</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model relationships: Use single-directional relationships wherever possible </a:t>
            </a:r>
            <a:endParaRPr sz="900">
              <a:solidFill>
                <a:srgbClr val="C00000"/>
              </a:solidFill>
              <a:latin typeface="Corbel"/>
              <a:ea typeface="Corbel"/>
              <a:cs typeface="Corbel"/>
              <a:sym typeface="Corbel"/>
            </a:endParaRPr>
          </a:p>
          <a:p>
            <a:pPr indent="-285750" lvl="0" marL="457200" rtl="0" algn="l">
              <a:lnSpc>
                <a:spcPct val="115000"/>
              </a:lnSpc>
              <a:spcBef>
                <a:spcPts val="0"/>
              </a:spcBef>
              <a:spcAft>
                <a:spcPts val="0"/>
              </a:spcAft>
              <a:buClr>
                <a:srgbClr val="C00000"/>
              </a:buClr>
              <a:buSzPts val="900"/>
              <a:buFont typeface="Corbel"/>
              <a:buChar char="●"/>
            </a:pPr>
            <a:r>
              <a:rPr lang="en-US" sz="900">
                <a:solidFill>
                  <a:srgbClr val="C00000"/>
                </a:solidFill>
                <a:latin typeface="Corbel"/>
                <a:ea typeface="Corbel"/>
                <a:cs typeface="Corbel"/>
                <a:sym typeface="Corbel"/>
              </a:rPr>
              <a:t>DAX formulas, nested functions</a:t>
            </a:r>
            <a:endParaRPr sz="900">
              <a:solidFill>
                <a:srgbClr val="C00000"/>
              </a:solidFill>
              <a:latin typeface="Corbel"/>
              <a:ea typeface="Corbel"/>
              <a:cs typeface="Corbel"/>
              <a:sym typeface="Corbel"/>
            </a:endParaRPr>
          </a:p>
          <a:p>
            <a:pPr indent="0" lvl="0" marL="0" rtl="0" algn="l">
              <a:lnSpc>
                <a:spcPct val="115000"/>
              </a:lnSpc>
              <a:spcBef>
                <a:spcPts val="0"/>
              </a:spcBef>
              <a:spcAft>
                <a:spcPts val="0"/>
              </a:spcAft>
              <a:buNone/>
            </a:pPr>
            <a:r>
              <a:t/>
            </a:r>
            <a:endParaRPr sz="900">
              <a:solidFill>
                <a:srgbClr val="C00000"/>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rgbClr val="C00000"/>
                </a:solidFill>
                <a:latin typeface="Corbel"/>
                <a:ea typeface="Corbel"/>
                <a:cs typeface="Corbel"/>
                <a:sym typeface="Corbel"/>
              </a:rPr>
              <a:t>What problems did you encounter and how did you overcome them</a:t>
            </a:r>
            <a:endParaRPr sz="900">
              <a:solidFill>
                <a:srgbClr val="C00000"/>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rgbClr val="C00000"/>
                </a:solidFill>
                <a:latin typeface="Corbel"/>
                <a:ea typeface="Corbel"/>
                <a:cs typeface="Corbel"/>
                <a:sym typeface="Corbel"/>
              </a:rPr>
              <a:t>SQL queries, semantic model issues </a:t>
            </a:r>
            <a:endParaRPr sz="900">
              <a:solidFill>
                <a:srgbClr val="C00000"/>
              </a:solidFill>
              <a:latin typeface="Corbel"/>
              <a:ea typeface="Corbel"/>
              <a:cs typeface="Corbel"/>
              <a:sym typeface="Corbel"/>
            </a:endParaRPr>
          </a:p>
          <a:p>
            <a:pPr indent="0" lvl="0" marL="0" rtl="0" algn="l">
              <a:spcBef>
                <a:spcPts val="0"/>
              </a:spcBef>
              <a:spcAft>
                <a:spcPts val="0"/>
              </a:spcAft>
              <a:buClr>
                <a:schemeClr val="dk1"/>
              </a:buClr>
              <a:buSzPts val="1100"/>
              <a:buFont typeface="Arial"/>
              <a:buNone/>
            </a:pPr>
            <a:r>
              <a:rPr lang="en-US" sz="900">
                <a:solidFill>
                  <a:srgbClr val="C00000"/>
                </a:solidFill>
                <a:latin typeface="Corbel"/>
                <a:ea typeface="Corbel"/>
                <a:cs typeface="Corbel"/>
                <a:sym typeface="Corbel"/>
              </a:rPr>
              <a:t>Can you describe a project where you used SQL for data analysis? What types of queries did you write?</a:t>
            </a:r>
            <a:endParaRPr sz="900">
              <a:solidFill>
                <a:srgbClr val="0000FF"/>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latin typeface="Corbel"/>
                <a:ea typeface="Corbel"/>
                <a:cs typeface="Corbel"/>
                <a:sym typeface="Corbel"/>
              </a:rPr>
              <a:t>SQL is always in combination with visualization tools.</a:t>
            </a:r>
            <a:endParaRPr sz="9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latin typeface="Corbel"/>
                <a:ea typeface="Corbel"/>
                <a:cs typeface="Corbel"/>
                <a:sym typeface="Corbel"/>
              </a:rPr>
              <a:t>Nested SQL statements: 2 joins, 5 parameters for Y Q M Role etc</a:t>
            </a:r>
            <a:endParaRPr sz="9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dk1"/>
                </a:solidFill>
                <a:latin typeface="Corbel"/>
                <a:ea typeface="Corbel"/>
                <a:cs typeface="Corbel"/>
                <a:sym typeface="Corbel"/>
              </a:rPr>
              <a:t>Normalization, query reduction, indexing,  primary / foreign key</a:t>
            </a:r>
            <a:endParaRPr sz="9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t/>
            </a:r>
            <a:endParaRPr sz="9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900">
                <a:solidFill>
                  <a:schemeClr val="accent6"/>
                </a:solidFill>
                <a:latin typeface="Corbel"/>
                <a:ea typeface="Corbel"/>
                <a:cs typeface="Corbel"/>
                <a:sym typeface="Corbel"/>
              </a:rPr>
              <a:t>Did you perform regular recovery and backups</a:t>
            </a:r>
            <a:endParaRPr sz="900">
              <a:solidFill>
                <a:schemeClr val="accent6"/>
              </a:solidFill>
              <a:latin typeface="Corbel"/>
              <a:ea typeface="Corbel"/>
              <a:cs typeface="Corbel"/>
              <a:sym typeface="Corbel"/>
            </a:endParaRPr>
          </a:p>
          <a:p>
            <a:pPr indent="0" lvl="0" marL="0" rtl="0" algn="l">
              <a:lnSpc>
                <a:spcPct val="115000"/>
              </a:lnSpc>
              <a:spcBef>
                <a:spcPts val="0"/>
              </a:spcBef>
              <a:spcAft>
                <a:spcPts val="0"/>
              </a:spcAft>
              <a:buNone/>
            </a:pPr>
            <a:r>
              <a:t/>
            </a:r>
            <a:endParaRPr sz="900">
              <a:solidFill>
                <a:schemeClr val="dk1"/>
              </a:solidFill>
              <a:latin typeface="Corbel"/>
              <a:ea typeface="Corbel"/>
              <a:cs typeface="Corbel"/>
              <a:sym typeface="Corbel"/>
            </a:endParaRPr>
          </a:p>
          <a:p>
            <a:pPr indent="0" lvl="0" marL="0" rtl="0" algn="l">
              <a:lnSpc>
                <a:spcPct val="115000"/>
              </a:lnSpc>
              <a:spcBef>
                <a:spcPts val="0"/>
              </a:spcBef>
              <a:spcAft>
                <a:spcPts val="0"/>
              </a:spcAft>
              <a:buNone/>
            </a:pPr>
            <a:r>
              <a:t/>
            </a:r>
            <a:endParaRPr sz="9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rgbClr val="FF0000"/>
                </a:solidFill>
                <a:latin typeface="Corbel"/>
                <a:ea typeface="Corbel"/>
                <a:cs typeface="Corbel"/>
                <a:sym typeface="Corbel"/>
              </a:rPr>
              <a:t>Can you describe your experience with SQL?</a:t>
            </a:r>
            <a:endParaRPr sz="10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rPr b="1" lang="en-US" sz="1000">
                <a:solidFill>
                  <a:schemeClr val="dk1"/>
                </a:solidFill>
                <a:latin typeface="Corbel"/>
                <a:ea typeface="Corbel"/>
                <a:cs typeface="Corbel"/>
                <a:sym typeface="Corbel"/>
              </a:rPr>
              <a:t>SQL for data retrieval and management</a:t>
            </a:r>
            <a:endParaRPr>
              <a:solidFill>
                <a:schemeClr val="dk1"/>
              </a:solidFill>
            </a:endParaRPr>
          </a:p>
          <a:p>
            <a:pPr indent="0" lvl="0" marL="0" rtl="0" algn="l">
              <a:spcBef>
                <a:spcPts val="0"/>
              </a:spcBef>
              <a:spcAft>
                <a:spcPts val="0"/>
              </a:spcAft>
              <a:buClr>
                <a:schemeClr val="dk1"/>
              </a:buClr>
              <a:buFont typeface="Arial"/>
              <a:buNone/>
            </a:pPr>
            <a:r>
              <a:rPr b="1" lang="en-US" sz="1000">
                <a:solidFill>
                  <a:schemeClr val="dk1"/>
                </a:solidFill>
                <a:latin typeface="Corbel"/>
                <a:ea typeface="Corbel"/>
                <a:cs typeface="Corbel"/>
                <a:sym typeface="Corbel"/>
              </a:rPr>
              <a:t>Projects - </a:t>
            </a:r>
            <a:endParaRPr sz="1000">
              <a:solidFill>
                <a:schemeClr val="dk1"/>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1000">
                <a:solidFill>
                  <a:schemeClr val="dk1"/>
                </a:solidFill>
                <a:latin typeface="Corbel"/>
                <a:ea typeface="Corbel"/>
                <a:cs typeface="Corbel"/>
                <a:sym typeface="Corbel"/>
              </a:rPr>
              <a:t>Imported data from SQL server using SQL queries</a:t>
            </a:r>
            <a:endParaRPr sz="900">
              <a:solidFill>
                <a:schemeClr val="dk1"/>
              </a:solidFill>
              <a:latin typeface="Corbel"/>
              <a:ea typeface="Corbel"/>
              <a:cs typeface="Corbel"/>
              <a:sym typeface="Corbel"/>
            </a:endParaRPr>
          </a:p>
          <a:p>
            <a:pPr indent="0" lvl="0" marL="0" rtl="0" algn="l">
              <a:lnSpc>
                <a:spcPct val="115000"/>
              </a:lnSpc>
              <a:spcBef>
                <a:spcPts val="0"/>
              </a:spcBef>
              <a:spcAft>
                <a:spcPts val="0"/>
              </a:spcAft>
              <a:buNone/>
            </a:pPr>
            <a:r>
              <a:t/>
            </a:r>
            <a:endParaRPr sz="900">
              <a:solidFill>
                <a:schemeClr val="dk1"/>
              </a:solidFill>
              <a:latin typeface="Corbel"/>
              <a:ea typeface="Corbel"/>
              <a:cs typeface="Corbel"/>
              <a:sym typeface="Corbel"/>
            </a:endParaRPr>
          </a:p>
        </p:txBody>
      </p:sp>
      <p:sp>
        <p:nvSpPr>
          <p:cNvPr id="398" name="Google Shape;398;p50"/>
          <p:cNvSpPr txBox="1"/>
          <p:nvPr/>
        </p:nvSpPr>
        <p:spPr>
          <a:xfrm>
            <a:off x="4011700" y="246550"/>
            <a:ext cx="30000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0000"/>
                </a:solidFill>
                <a:latin typeface="Corbel"/>
                <a:ea typeface="Corbel"/>
                <a:cs typeface="Corbel"/>
                <a:sym typeface="Corbel"/>
              </a:rPr>
              <a:t>How do you ensure the accuracy and reliability of your SQL queries?</a:t>
            </a:r>
            <a:endParaRPr>
              <a:solidFill>
                <a:schemeClr val="dk1"/>
              </a:solidFill>
            </a:endParaRPr>
          </a:p>
          <a:p>
            <a:pPr indent="0" lvl="0" marL="0" rtl="0" algn="l">
              <a:spcBef>
                <a:spcPts val="0"/>
              </a:spcBef>
              <a:spcAft>
                <a:spcPts val="0"/>
              </a:spcAft>
              <a:buNone/>
            </a:pPr>
            <a:r>
              <a:rPr lang="en-US" sz="1000">
                <a:solidFill>
                  <a:schemeClr val="dk1"/>
                </a:solidFill>
                <a:latin typeface="Corbel"/>
                <a:ea typeface="Corbel"/>
                <a:cs typeface="Corbel"/>
                <a:sym typeface="Corbel"/>
              </a:rPr>
              <a:t>For SQL Queries:</a:t>
            </a:r>
            <a:endParaRPr>
              <a:solidFill>
                <a:schemeClr val="dk1"/>
              </a:solidFill>
            </a:endParaRPr>
          </a:p>
          <a:p>
            <a:pPr indent="0" lvl="0" marL="0" rtl="0" algn="l">
              <a:spcBef>
                <a:spcPts val="0"/>
              </a:spcBef>
              <a:spcAft>
                <a:spcPts val="0"/>
              </a:spcAft>
              <a:buNone/>
            </a:pPr>
            <a:r>
              <a:rPr b="1" lang="en-US" sz="1000">
                <a:solidFill>
                  <a:schemeClr val="dk1"/>
                </a:solidFill>
                <a:latin typeface="Corbel"/>
                <a:ea typeface="Corbel"/>
                <a:cs typeface="Corbel"/>
                <a:sym typeface="Corbel"/>
              </a:rPr>
              <a:t>Testing in Stages</a:t>
            </a:r>
            <a:r>
              <a:rPr lang="en-US" sz="1000">
                <a:solidFill>
                  <a:schemeClr val="dk1"/>
                </a:solidFill>
                <a:latin typeface="Corbel"/>
                <a:ea typeface="Corbel"/>
                <a:cs typeface="Corbel"/>
                <a:sym typeface="Corbel"/>
              </a:rPr>
              <a:t>: Break down complex queries test each part separately before combining them.</a:t>
            </a:r>
            <a:endParaRPr>
              <a:solidFill>
                <a:schemeClr val="dk1"/>
              </a:solidFill>
            </a:endParaRPr>
          </a:p>
          <a:p>
            <a:pPr indent="0" lvl="0" marL="0" rtl="0" algn="l">
              <a:spcBef>
                <a:spcPts val="0"/>
              </a:spcBef>
              <a:spcAft>
                <a:spcPts val="0"/>
              </a:spcAft>
              <a:buNone/>
            </a:pPr>
            <a:r>
              <a:rPr b="1" lang="en-US" sz="1000">
                <a:solidFill>
                  <a:schemeClr val="dk1"/>
                </a:solidFill>
                <a:latin typeface="Corbel"/>
                <a:ea typeface="Corbel"/>
                <a:cs typeface="Corbel"/>
                <a:sym typeface="Corbel"/>
              </a:rPr>
              <a:t>Use Sample Data: </a:t>
            </a:r>
            <a:r>
              <a:rPr lang="en-US" sz="1000">
                <a:solidFill>
                  <a:schemeClr val="dk1"/>
                </a:solidFill>
                <a:latin typeface="Corbel"/>
                <a:ea typeface="Corbel"/>
                <a:cs typeface="Corbel"/>
                <a:sym typeface="Corbel"/>
              </a:rPr>
              <a:t>Test queries initially on a subset of the </a:t>
            </a:r>
            <a:r>
              <a:rPr b="1" lang="en-US" sz="1000">
                <a:solidFill>
                  <a:schemeClr val="dk1"/>
                </a:solidFill>
                <a:latin typeface="Corbel"/>
                <a:ea typeface="Corbel"/>
                <a:cs typeface="Corbel"/>
                <a:sym typeface="Corbel"/>
              </a:rPr>
              <a:t>Check Execution Plans: </a:t>
            </a:r>
            <a:r>
              <a:rPr lang="en-US" sz="1000">
                <a:solidFill>
                  <a:schemeClr val="dk1"/>
                </a:solidFill>
                <a:latin typeface="Corbel"/>
                <a:ea typeface="Corbel"/>
                <a:cs typeface="Corbel"/>
                <a:sym typeface="Corbel"/>
              </a:rPr>
              <a:t>Examine the execution plans to understand how the database engine is processing the query. </a:t>
            </a:r>
            <a:r>
              <a:rPr b="1" lang="en-US" sz="1000">
                <a:solidFill>
                  <a:schemeClr val="dk1"/>
                </a:solidFill>
                <a:latin typeface="Corbel"/>
                <a:ea typeface="Corbel"/>
                <a:cs typeface="Corbel"/>
                <a:sym typeface="Corbel"/>
              </a:rPr>
              <a:t>Optimize queries </a:t>
            </a:r>
            <a:r>
              <a:rPr lang="en-US" sz="1000">
                <a:solidFill>
                  <a:schemeClr val="dk1"/>
                </a:solidFill>
                <a:latin typeface="Corbel"/>
                <a:ea typeface="Corbel"/>
                <a:cs typeface="Corbel"/>
                <a:sym typeface="Corbel"/>
              </a:rPr>
              <a:t>for better performance.</a:t>
            </a:r>
            <a:endParaRPr>
              <a:solidFill>
                <a:schemeClr val="dk1"/>
              </a:solidFill>
            </a:endParaRPr>
          </a:p>
          <a:p>
            <a:pPr indent="0" lvl="0" marL="0" rtl="0" algn="l">
              <a:spcBef>
                <a:spcPts val="0"/>
              </a:spcBef>
              <a:spcAft>
                <a:spcPts val="0"/>
              </a:spcAft>
              <a:buNone/>
            </a:pPr>
            <a:r>
              <a:rPr lang="en-US" sz="1000">
                <a:solidFill>
                  <a:schemeClr val="dk1"/>
                </a:solidFill>
                <a:latin typeface="Corbel"/>
                <a:ea typeface="Corbel"/>
                <a:cs typeface="Corbel"/>
                <a:sym typeface="Corbel"/>
              </a:rPr>
              <a:t>*Avoid SELECT :</a:t>
            </a:r>
            <a:endParaRPr>
              <a:solidFill>
                <a:schemeClr val="dk1"/>
              </a:solidFill>
            </a:endParaRPr>
          </a:p>
          <a:p>
            <a:pPr indent="0" lvl="0" marL="0" rtl="0" algn="l">
              <a:spcBef>
                <a:spcPts val="0"/>
              </a:spcBef>
              <a:spcAft>
                <a:spcPts val="0"/>
              </a:spcAft>
              <a:buNone/>
            </a:pPr>
            <a:r>
              <a:rPr b="1" lang="en-US" sz="1000">
                <a:solidFill>
                  <a:schemeClr val="dk1"/>
                </a:solidFill>
                <a:latin typeface="Corbel"/>
                <a:ea typeface="Corbel"/>
                <a:cs typeface="Corbel"/>
                <a:sym typeface="Corbel"/>
              </a:rPr>
              <a:t>Use Parameters</a:t>
            </a:r>
            <a:r>
              <a:rPr lang="en-US" sz="1000">
                <a:solidFill>
                  <a:schemeClr val="dk1"/>
                </a:solidFill>
                <a:latin typeface="Corbel"/>
                <a:ea typeface="Corbel"/>
                <a:cs typeface="Corbel"/>
                <a:sym typeface="Corbel"/>
              </a:rPr>
              <a:t>: Use parameterized queries to prevent SQL injection and improve query plan caching.</a:t>
            </a:r>
            <a:endParaRPr>
              <a:solidFill>
                <a:schemeClr val="dk1"/>
              </a:solidFill>
            </a:endParaRPr>
          </a:p>
          <a:p>
            <a:pPr indent="0" lvl="0" marL="0" rtl="0" algn="l">
              <a:spcBef>
                <a:spcPts val="0"/>
              </a:spcBef>
              <a:spcAft>
                <a:spcPts val="0"/>
              </a:spcAft>
              <a:buNone/>
            </a:pPr>
            <a:r>
              <a:rPr b="1" lang="en-US" sz="1000">
                <a:solidFill>
                  <a:schemeClr val="dk1"/>
                </a:solidFill>
                <a:latin typeface="Corbel"/>
                <a:ea typeface="Corbel"/>
                <a:cs typeface="Corbel"/>
                <a:sym typeface="Corbel"/>
              </a:rPr>
              <a:t>Data Integrity Checks</a:t>
            </a:r>
            <a:r>
              <a:rPr lang="en-US" sz="1000">
                <a:solidFill>
                  <a:schemeClr val="dk1"/>
                </a:solidFill>
                <a:latin typeface="Corbel"/>
                <a:ea typeface="Corbel"/>
                <a:cs typeface="Corbel"/>
                <a:sym typeface="Corbel"/>
              </a:rPr>
              <a:t>: Implement checks for data integrity, ensuring that the results match expectations based on business rules.</a:t>
            </a:r>
            <a:endParaRPr>
              <a:solidFill>
                <a:schemeClr val="dk1"/>
              </a:solidFill>
            </a:endParaRPr>
          </a:p>
          <a:p>
            <a:pPr indent="0" lvl="0" marL="0" rtl="0" algn="l">
              <a:spcBef>
                <a:spcPts val="0"/>
              </a:spcBef>
              <a:spcAft>
                <a:spcPts val="0"/>
              </a:spcAft>
              <a:buNone/>
            </a:pPr>
            <a:r>
              <a:rPr b="1" lang="en-US" sz="1000">
                <a:solidFill>
                  <a:schemeClr val="dk1"/>
                </a:solidFill>
                <a:latin typeface="Corbel"/>
                <a:ea typeface="Corbel"/>
                <a:cs typeface="Corbel"/>
                <a:sym typeface="Corbel"/>
              </a:rPr>
              <a:t>Consistent Formatting: </a:t>
            </a:r>
            <a:r>
              <a:rPr lang="en-US" sz="1000">
                <a:solidFill>
                  <a:schemeClr val="dk1"/>
                </a:solidFill>
                <a:latin typeface="Corbel"/>
                <a:ea typeface="Corbel"/>
                <a:cs typeface="Corbel"/>
                <a:sym typeface="Corbel"/>
              </a:rPr>
              <a:t>Follow a consistent formatting style to improve code readability and maintenance.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solidFill>
      </p:bgPr>
    </p:bg>
    <p:spTree>
      <p:nvGrpSpPr>
        <p:cNvPr id="402" name="Shape 402"/>
        <p:cNvGrpSpPr/>
        <p:nvPr/>
      </p:nvGrpSpPr>
      <p:grpSpPr>
        <a:xfrm>
          <a:off x="0" y="0"/>
          <a:ext cx="0" cy="0"/>
          <a:chOff x="0" y="0"/>
          <a:chExt cx="0" cy="0"/>
        </a:xfrm>
      </p:grpSpPr>
      <p:pic>
        <p:nvPicPr>
          <p:cNvPr descr="What is DevOps and where is it applied? | SHALB" id="403" name="Google Shape;403;p51"/>
          <p:cNvPicPr preferRelativeResize="0"/>
          <p:nvPr/>
        </p:nvPicPr>
        <p:blipFill rotWithShape="1">
          <a:blip r:embed="rId3">
            <a:alphaModFix/>
          </a:blip>
          <a:srcRect b="0" l="0" r="0" t="0"/>
          <a:stretch/>
        </p:blipFill>
        <p:spPr>
          <a:xfrm>
            <a:off x="162558" y="595765"/>
            <a:ext cx="3796884" cy="2480348"/>
          </a:xfrm>
          <a:prstGeom prst="rect">
            <a:avLst/>
          </a:prstGeom>
          <a:noFill/>
          <a:ln>
            <a:noFill/>
          </a:ln>
        </p:spPr>
      </p:pic>
      <p:pic>
        <p:nvPicPr>
          <p:cNvPr descr="Create SQL Server on a Windows virtual machine in the Azure | by Shruti Pal  | Medium" id="404" name="Google Shape;404;p51"/>
          <p:cNvPicPr preferRelativeResize="0"/>
          <p:nvPr/>
        </p:nvPicPr>
        <p:blipFill rotWithShape="1">
          <a:blip r:embed="rId4">
            <a:alphaModFix/>
          </a:blip>
          <a:srcRect b="0" l="0" r="0" t="0"/>
          <a:stretch/>
        </p:blipFill>
        <p:spPr>
          <a:xfrm>
            <a:off x="162558" y="3595455"/>
            <a:ext cx="4401580" cy="2323438"/>
          </a:xfrm>
          <a:prstGeom prst="rect">
            <a:avLst/>
          </a:prstGeom>
          <a:noFill/>
          <a:ln>
            <a:noFill/>
          </a:ln>
        </p:spPr>
      </p:pic>
      <p:sp>
        <p:nvSpPr>
          <p:cNvPr id="405" name="Google Shape;405;p51"/>
          <p:cNvSpPr txBox="1"/>
          <p:nvPr/>
        </p:nvSpPr>
        <p:spPr>
          <a:xfrm>
            <a:off x="1159916" y="3151118"/>
            <a:ext cx="18021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Azure SQL VM</a:t>
            </a:r>
            <a:endParaRPr/>
          </a:p>
        </p:txBody>
      </p:sp>
      <p:pic>
        <p:nvPicPr>
          <p:cNvPr descr="Understanding Agile Methodology - An in Depth Look" id="406" name="Google Shape;406;p51"/>
          <p:cNvPicPr preferRelativeResize="0"/>
          <p:nvPr/>
        </p:nvPicPr>
        <p:blipFill rotWithShape="1">
          <a:blip r:embed="rId5">
            <a:alphaModFix/>
          </a:blip>
          <a:srcRect b="0" l="21496" r="23331" t="0"/>
          <a:stretch/>
        </p:blipFill>
        <p:spPr>
          <a:xfrm>
            <a:off x="4107180" y="193856"/>
            <a:ext cx="3009900" cy="3068688"/>
          </a:xfrm>
          <a:prstGeom prst="rect">
            <a:avLst/>
          </a:prstGeom>
          <a:noFill/>
          <a:ln>
            <a:noFill/>
          </a:ln>
        </p:spPr>
      </p:pic>
      <p:pic>
        <p:nvPicPr>
          <p:cNvPr descr="Tableau Cloud | Fast, flexible, and easy analytics in the cloud" id="407" name="Google Shape;407;p51"/>
          <p:cNvPicPr preferRelativeResize="0"/>
          <p:nvPr/>
        </p:nvPicPr>
        <p:blipFill rotWithShape="1">
          <a:blip r:embed="rId6">
            <a:alphaModFix/>
          </a:blip>
          <a:srcRect b="0" l="0" r="0" t="0"/>
          <a:stretch/>
        </p:blipFill>
        <p:spPr>
          <a:xfrm>
            <a:off x="4705494" y="3595455"/>
            <a:ext cx="2992543" cy="1828800"/>
          </a:xfrm>
          <a:prstGeom prst="rect">
            <a:avLst/>
          </a:prstGeom>
          <a:noFill/>
          <a:ln>
            <a:noFill/>
          </a:ln>
        </p:spPr>
      </p:pic>
      <p:pic>
        <p:nvPicPr>
          <p:cNvPr descr="Adding Data" id="408" name="Google Shape;408;p51"/>
          <p:cNvPicPr preferRelativeResize="0"/>
          <p:nvPr/>
        </p:nvPicPr>
        <p:blipFill rotWithShape="1">
          <a:blip r:embed="rId7">
            <a:alphaModFix/>
          </a:blip>
          <a:srcRect b="0" l="0" r="0" t="0"/>
          <a:stretch/>
        </p:blipFill>
        <p:spPr>
          <a:xfrm>
            <a:off x="7839393" y="3595455"/>
            <a:ext cx="2146225" cy="1828800"/>
          </a:xfrm>
          <a:prstGeom prst="rect">
            <a:avLst/>
          </a:prstGeom>
          <a:noFill/>
          <a:ln>
            <a:noFill/>
          </a:ln>
        </p:spPr>
      </p:pic>
      <p:sp>
        <p:nvSpPr>
          <p:cNvPr id="409" name="Google Shape;409;p51"/>
          <p:cNvSpPr txBox="1"/>
          <p:nvPr/>
        </p:nvSpPr>
        <p:spPr>
          <a:xfrm>
            <a:off x="7517825" y="193850"/>
            <a:ext cx="3723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US" sz="800">
                <a:solidFill>
                  <a:schemeClr val="accent1"/>
                </a:solidFill>
                <a:latin typeface="Corbel"/>
                <a:ea typeface="Corbel"/>
                <a:cs typeface="Corbel"/>
                <a:sym typeface="Corbel"/>
              </a:rPr>
              <a:t>Scrum, Agile, QA/ QC</a:t>
            </a:r>
            <a:endParaRPr sz="800">
              <a:solidFill>
                <a:schemeClr val="accent1"/>
              </a:solidFill>
              <a:latin typeface="Corbel"/>
              <a:ea typeface="Corbel"/>
              <a:cs typeface="Corbel"/>
              <a:sym typeface="Corbel"/>
            </a:endParaRPr>
          </a:p>
          <a:p>
            <a:pPr indent="0" lvl="0" marL="0" rtl="0" algn="l">
              <a:spcBef>
                <a:spcPts val="0"/>
              </a:spcBef>
              <a:spcAft>
                <a:spcPts val="0"/>
              </a:spcAft>
              <a:buClr>
                <a:schemeClr val="dk1"/>
              </a:buClr>
              <a:buFont typeface="Arial"/>
              <a:buNone/>
            </a:pPr>
            <a:r>
              <a:rPr lang="en-US" sz="800">
                <a:solidFill>
                  <a:schemeClr val="dk1"/>
                </a:solidFill>
              </a:rPr>
              <a:t>The daily scrum, also called the standup, is a short daily meeting designed to let the team plan out its work for the day and identify any obstacles that could impact that work. Most teams hold these meetings in the morning and limit them to 10 or 15 minutes.</a:t>
            </a:r>
            <a:endParaRPr>
              <a:solidFill>
                <a:schemeClr val="dk1"/>
              </a:solidFill>
            </a:endParaRPr>
          </a:p>
          <a:p>
            <a:pPr indent="0" lvl="0" marL="0" rtl="0" algn="l">
              <a:spcBef>
                <a:spcPts val="0"/>
              </a:spcBef>
              <a:spcAft>
                <a:spcPts val="0"/>
              </a:spcAft>
              <a:buNone/>
            </a:pPr>
            <a:r>
              <a:t/>
            </a:r>
            <a:endParaRPr sz="2000">
              <a:solidFill>
                <a:srgbClr val="595959"/>
              </a:solidFill>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52"/>
          <p:cNvPicPr preferRelativeResize="0"/>
          <p:nvPr/>
        </p:nvPicPr>
        <p:blipFill rotWithShape="1">
          <a:blip r:embed="rId3">
            <a:alphaModFix/>
          </a:blip>
          <a:srcRect b="17601" l="10637" r="21954" t="19513"/>
          <a:stretch/>
        </p:blipFill>
        <p:spPr>
          <a:xfrm rot="5400000">
            <a:off x="3030785" y="1522164"/>
            <a:ext cx="5450750" cy="3813672"/>
          </a:xfrm>
          <a:prstGeom prst="rect">
            <a:avLst/>
          </a:prstGeom>
          <a:noFill/>
          <a:ln>
            <a:noFill/>
          </a:ln>
        </p:spPr>
      </p:pic>
      <p:pic>
        <p:nvPicPr>
          <p:cNvPr id="415" name="Google Shape;415;p52"/>
          <p:cNvPicPr preferRelativeResize="0"/>
          <p:nvPr/>
        </p:nvPicPr>
        <p:blipFill rotWithShape="1">
          <a:blip r:embed="rId4">
            <a:alphaModFix/>
          </a:blip>
          <a:srcRect b="13161" l="9049" r="10291" t="6729"/>
          <a:stretch/>
        </p:blipFill>
        <p:spPr>
          <a:xfrm rot="-5400000">
            <a:off x="-645051" y="1209825"/>
            <a:ext cx="5057076" cy="3766974"/>
          </a:xfrm>
          <a:prstGeom prst="rect">
            <a:avLst/>
          </a:prstGeom>
          <a:noFill/>
          <a:ln>
            <a:noFill/>
          </a:ln>
        </p:spPr>
      </p:pic>
      <p:pic>
        <p:nvPicPr>
          <p:cNvPr id="416" name="Google Shape;416;p52"/>
          <p:cNvPicPr preferRelativeResize="0"/>
          <p:nvPr/>
        </p:nvPicPr>
        <p:blipFill rotWithShape="1">
          <a:blip r:embed="rId5">
            <a:alphaModFix/>
          </a:blip>
          <a:srcRect b="10936" l="8476" r="6755" t="7749"/>
          <a:stretch/>
        </p:blipFill>
        <p:spPr>
          <a:xfrm>
            <a:off x="7745350" y="467213"/>
            <a:ext cx="4446648" cy="56871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3"/>
          <p:cNvPicPr preferRelativeResize="0"/>
          <p:nvPr/>
        </p:nvPicPr>
        <p:blipFill>
          <a:blip r:embed="rId3">
            <a:alphaModFix/>
          </a:blip>
          <a:stretch>
            <a:fillRect/>
          </a:stretch>
        </p:blipFill>
        <p:spPr>
          <a:xfrm>
            <a:off x="152400" y="152400"/>
            <a:ext cx="7824025" cy="5868027"/>
          </a:xfrm>
          <a:prstGeom prst="rect">
            <a:avLst/>
          </a:prstGeom>
          <a:noFill/>
          <a:ln>
            <a:noFill/>
          </a:ln>
        </p:spPr>
      </p:pic>
      <p:pic>
        <p:nvPicPr>
          <p:cNvPr id="422" name="Google Shape;422;p53"/>
          <p:cNvPicPr preferRelativeResize="0"/>
          <p:nvPr/>
        </p:nvPicPr>
        <p:blipFill>
          <a:blip r:embed="rId4">
            <a:alphaModFix/>
          </a:blip>
          <a:stretch>
            <a:fillRect/>
          </a:stretch>
        </p:blipFill>
        <p:spPr>
          <a:xfrm>
            <a:off x="8113249" y="152400"/>
            <a:ext cx="3926352" cy="2944749"/>
          </a:xfrm>
          <a:prstGeom prst="rect">
            <a:avLst/>
          </a:prstGeom>
          <a:noFill/>
          <a:ln>
            <a:noFill/>
          </a:ln>
        </p:spPr>
      </p:pic>
      <p:pic>
        <p:nvPicPr>
          <p:cNvPr id="423" name="Google Shape;423;p53"/>
          <p:cNvPicPr preferRelativeResize="0"/>
          <p:nvPr/>
        </p:nvPicPr>
        <p:blipFill>
          <a:blip r:embed="rId5">
            <a:alphaModFix/>
          </a:blip>
          <a:stretch>
            <a:fillRect/>
          </a:stretch>
        </p:blipFill>
        <p:spPr>
          <a:xfrm rot="5400000">
            <a:off x="8641826" y="2673040"/>
            <a:ext cx="2869201" cy="38255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252919" y="1123837"/>
            <a:ext cx="1470003"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Arial"/>
              <a:buNone/>
            </a:pPr>
            <a:r>
              <a:rPr b="1" lang="en-US">
                <a:latin typeface="Arial"/>
                <a:ea typeface="Arial"/>
                <a:cs typeface="Arial"/>
                <a:sym typeface="Arial"/>
              </a:rPr>
              <a:t>Lab</a:t>
            </a:r>
            <a:endParaRPr/>
          </a:p>
        </p:txBody>
      </p:sp>
      <p:sp>
        <p:nvSpPr>
          <p:cNvPr id="182" name="Google Shape;182;p27"/>
          <p:cNvSpPr txBox="1"/>
          <p:nvPr>
            <p:ph idx="1" type="body"/>
          </p:nvPr>
        </p:nvSpPr>
        <p:spPr>
          <a:xfrm>
            <a:off x="2087239" y="136525"/>
            <a:ext cx="3128208" cy="6584950"/>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1800"/>
              <a:buChar char="●"/>
            </a:pPr>
            <a:r>
              <a:rPr lang="en-US" sz="1800"/>
              <a:t>To create side by side boxplots, we can try the function catplot from seaborn package.</a:t>
            </a:r>
            <a:endParaRPr/>
          </a:p>
          <a:p>
            <a:pPr indent="-182880" lvl="0" marL="182880" rtl="0" algn="l">
              <a:lnSpc>
                <a:spcPct val="90000"/>
              </a:lnSpc>
              <a:spcBef>
                <a:spcPts val="1200"/>
              </a:spcBef>
              <a:spcAft>
                <a:spcPts val="0"/>
              </a:spcAft>
              <a:buSzPts val="1800"/>
              <a:buChar char="●"/>
            </a:pPr>
            <a:r>
              <a:rPr lang="en-US" sz="1800"/>
              <a:t>It is very important to scale both training and test data in the same way</a:t>
            </a:r>
            <a:endParaRPr/>
          </a:p>
          <a:p>
            <a:pPr indent="-182880" lvl="0" marL="182880" rtl="0" algn="l">
              <a:lnSpc>
                <a:spcPct val="90000"/>
              </a:lnSpc>
              <a:spcBef>
                <a:spcPts val="1200"/>
              </a:spcBef>
              <a:spcAft>
                <a:spcPts val="0"/>
              </a:spcAft>
              <a:buSzPts val="1800"/>
              <a:buChar char="●"/>
            </a:pPr>
            <a:r>
              <a:rPr lang="en-US" sz="1800"/>
              <a:t>line plot for each row's data completeness. In this dataset, all rows have 4 - 8 valid values </a:t>
            </a:r>
            <a:r>
              <a:rPr lang="en-US" sz="1800">
                <a:solidFill>
                  <a:srgbClr val="0070C0"/>
                </a:solidFill>
              </a:rPr>
              <a:t>– check on manual data</a:t>
            </a:r>
            <a:endParaRPr/>
          </a:p>
          <a:p>
            <a:pPr indent="-182880" lvl="0" marL="182880" rtl="0" algn="l">
              <a:lnSpc>
                <a:spcPct val="90000"/>
              </a:lnSpc>
              <a:spcBef>
                <a:spcPts val="1200"/>
              </a:spcBef>
              <a:spcAft>
                <a:spcPts val="0"/>
              </a:spcAft>
              <a:buSzPts val="1800"/>
              <a:buChar char="●"/>
            </a:pPr>
            <a:r>
              <a:rPr lang="en-US" sz="1800"/>
              <a:t>10 test sets in 10-fold cross validation?-aggregate (mean, sum)</a:t>
            </a:r>
            <a:endParaRPr/>
          </a:p>
          <a:p>
            <a:pPr indent="-182880" lvl="0" marL="182880" rtl="0" algn="l">
              <a:lnSpc>
                <a:spcPct val="90000"/>
              </a:lnSpc>
              <a:spcBef>
                <a:spcPts val="1200"/>
              </a:spcBef>
              <a:spcAft>
                <a:spcPts val="0"/>
              </a:spcAft>
              <a:buSzPts val="1800"/>
              <a:buChar char="●"/>
            </a:pPr>
            <a:r>
              <a:rPr lang="en-US" sz="1800">
                <a:solidFill>
                  <a:srgbClr val="FF0000"/>
                </a:solidFill>
              </a:rPr>
              <a:t>Bayes classifier with kNN</a:t>
            </a:r>
            <a:endParaRPr sz="1800">
              <a:solidFill>
                <a:srgbClr val="FF0000"/>
              </a:solidFill>
            </a:endParaRPr>
          </a:p>
          <a:p>
            <a:pPr indent="-182880" lvl="0" marL="182880" rtl="0" algn="l">
              <a:lnSpc>
                <a:spcPct val="90000"/>
              </a:lnSpc>
              <a:spcBef>
                <a:spcPts val="1200"/>
              </a:spcBef>
              <a:spcAft>
                <a:spcPts val="0"/>
              </a:spcAft>
              <a:buSzPts val="1800"/>
              <a:buChar char="●"/>
            </a:pPr>
            <a:r>
              <a:rPr lang="en-US" sz="1800"/>
              <a:t>Curse of dimensionality: Nonparametric, discriminative, simple and complex models, when classes/ predictors increase</a:t>
            </a:r>
            <a:endParaRPr/>
          </a:p>
        </p:txBody>
      </p:sp>
      <p:sp>
        <p:nvSpPr>
          <p:cNvPr id="183" name="Google Shape;183;p27"/>
          <p:cNvSpPr txBox="1"/>
          <p:nvPr>
            <p:ph idx="2" type="body"/>
          </p:nvPr>
        </p:nvSpPr>
        <p:spPr>
          <a:xfrm>
            <a:off x="8615410" y="136524"/>
            <a:ext cx="3226710" cy="6584948"/>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1800"/>
              <a:buChar char="●"/>
            </a:pPr>
            <a:r>
              <a:rPr lang="en-US" sz="1800"/>
              <a:t>Logit assumes linear in x</a:t>
            </a:r>
            <a:endParaRPr/>
          </a:p>
          <a:p>
            <a:pPr indent="-182880" lvl="0" marL="182880" rtl="0" algn="l">
              <a:lnSpc>
                <a:spcPct val="90000"/>
              </a:lnSpc>
              <a:spcBef>
                <a:spcPts val="1200"/>
              </a:spcBef>
              <a:spcAft>
                <a:spcPts val="0"/>
              </a:spcAft>
              <a:buSzPts val="1800"/>
              <a:buChar char="●"/>
            </a:pPr>
            <a:r>
              <a:rPr lang="en-US" sz="1800"/>
              <a:t>LDA QDA curves </a:t>
            </a:r>
            <a:r>
              <a:rPr lang="en-US" sz="1800">
                <a:solidFill>
                  <a:srgbClr val="0070C0"/>
                </a:solidFill>
              </a:rPr>
              <a:t>– check python code</a:t>
            </a:r>
            <a:endParaRPr/>
          </a:p>
          <a:p>
            <a:pPr indent="-182880" lvl="0" marL="182880" rtl="0" algn="l">
              <a:lnSpc>
                <a:spcPct val="90000"/>
              </a:lnSpc>
              <a:spcBef>
                <a:spcPts val="1200"/>
              </a:spcBef>
              <a:spcAft>
                <a:spcPts val="0"/>
              </a:spcAft>
              <a:buSzPts val="1800"/>
              <a:buChar char="●"/>
            </a:pPr>
            <a:r>
              <a:rPr lang="en-US" sz="1800">
                <a:solidFill>
                  <a:srgbClr val="FF0000"/>
                </a:solidFill>
              </a:rPr>
              <a:t>Bias term vanishing derivation</a:t>
            </a:r>
            <a:endParaRPr/>
          </a:p>
          <a:p>
            <a:pPr indent="-182880" lvl="0" marL="182880" rtl="0" algn="l">
              <a:lnSpc>
                <a:spcPct val="90000"/>
              </a:lnSpc>
              <a:spcBef>
                <a:spcPts val="1200"/>
              </a:spcBef>
              <a:spcAft>
                <a:spcPts val="0"/>
              </a:spcAft>
              <a:buSzPts val="1800"/>
              <a:buChar char="●"/>
            </a:pPr>
            <a:r>
              <a:rPr lang="en-US" sz="1800"/>
              <a:t>We do not standardize data in LDA QDA - Assumptions</a:t>
            </a:r>
            <a:endParaRPr/>
          </a:p>
          <a:p>
            <a:pPr indent="-182880" lvl="0" marL="182880" rtl="0" algn="l">
              <a:lnSpc>
                <a:spcPct val="90000"/>
              </a:lnSpc>
              <a:spcBef>
                <a:spcPts val="1200"/>
              </a:spcBef>
              <a:spcAft>
                <a:spcPts val="0"/>
              </a:spcAft>
              <a:buSzPts val="1800"/>
              <a:buChar char="●"/>
            </a:pPr>
            <a:r>
              <a:rPr lang="en-US" sz="1800">
                <a:solidFill>
                  <a:srgbClr val="FF0000"/>
                </a:solidFill>
              </a:rPr>
              <a:t>Low Bias  Low variance Q1 Hw4</a:t>
            </a:r>
            <a:endParaRPr/>
          </a:p>
          <a:p>
            <a:pPr indent="-182880" lvl="0" marL="182880" rtl="0" algn="l">
              <a:lnSpc>
                <a:spcPct val="90000"/>
              </a:lnSpc>
              <a:spcBef>
                <a:spcPts val="1200"/>
              </a:spcBef>
              <a:spcAft>
                <a:spcPts val="0"/>
              </a:spcAft>
              <a:buSzPts val="1800"/>
              <a:buChar char="●"/>
            </a:pPr>
            <a:r>
              <a:rPr lang="en-US" sz="1800"/>
              <a:t>100 iterations for data generation to remove the chance of outlier data</a:t>
            </a:r>
            <a:endParaRPr/>
          </a:p>
          <a:p>
            <a:pPr indent="-182880" lvl="0" marL="182880" rtl="0" algn="l">
              <a:lnSpc>
                <a:spcPct val="90000"/>
              </a:lnSpc>
              <a:spcBef>
                <a:spcPts val="1200"/>
              </a:spcBef>
              <a:spcAft>
                <a:spcPts val="0"/>
              </a:spcAft>
              <a:buSzPts val="1800"/>
              <a:buChar char="●"/>
            </a:pPr>
            <a:r>
              <a:rPr lang="en-US" sz="1800"/>
              <a:t>Natural cubic spline edge conditions from graph </a:t>
            </a:r>
            <a:r>
              <a:rPr lang="en-US" sz="1800">
                <a:solidFill>
                  <a:srgbClr val="0070C0"/>
                </a:solidFill>
              </a:rPr>
              <a:t>–check improved accuracy</a:t>
            </a:r>
            <a:endParaRPr/>
          </a:p>
          <a:p>
            <a:pPr indent="-182880" lvl="0" marL="182880" rtl="0" algn="l">
              <a:lnSpc>
                <a:spcPct val="90000"/>
              </a:lnSpc>
              <a:spcBef>
                <a:spcPts val="1200"/>
              </a:spcBef>
              <a:spcAft>
                <a:spcPts val="0"/>
              </a:spcAft>
              <a:buSzPts val="1800"/>
              <a:buChar char="●"/>
            </a:pPr>
            <a:r>
              <a:rPr lang="en-US" sz="1800"/>
              <a:t>Covariances in LOOCV &gt; covaraiance in kCV 34:00 2/6</a:t>
            </a:r>
            <a:endParaRPr/>
          </a:p>
          <a:p>
            <a:pPr indent="-182880" lvl="0" marL="182880" rtl="0" algn="l">
              <a:lnSpc>
                <a:spcPct val="90000"/>
              </a:lnSpc>
              <a:spcBef>
                <a:spcPts val="1200"/>
              </a:spcBef>
              <a:spcAft>
                <a:spcPts val="0"/>
              </a:spcAft>
              <a:buSzPts val="1800"/>
              <a:buChar char="●"/>
            </a:pPr>
            <a:r>
              <a:rPr lang="en-US" sz="1800"/>
              <a:t>Why CV and test error differ</a:t>
            </a:r>
            <a:endParaRPr/>
          </a:p>
        </p:txBody>
      </p:sp>
      <p:sp>
        <p:nvSpPr>
          <p:cNvPr id="184" name="Google Shape;184;p27"/>
          <p:cNvSpPr txBox="1"/>
          <p:nvPr>
            <p:ph idx="3" type="body"/>
          </p:nvPr>
        </p:nvSpPr>
        <p:spPr>
          <a:xfrm>
            <a:off x="5302073" y="136523"/>
            <a:ext cx="3226710" cy="6584949"/>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1800"/>
              <a:buChar char="●"/>
            </a:pPr>
            <a:r>
              <a:rPr lang="en-US" sz="1800"/>
              <a:t>As we have sufficient samples, we simply drop all the rows with at least one missing value.</a:t>
            </a:r>
            <a:endParaRPr/>
          </a:p>
          <a:p>
            <a:pPr indent="-182880" lvl="0" marL="182880" rtl="0" algn="l">
              <a:lnSpc>
                <a:spcPct val="90000"/>
              </a:lnSpc>
              <a:spcBef>
                <a:spcPts val="1200"/>
              </a:spcBef>
              <a:spcAft>
                <a:spcPts val="0"/>
              </a:spcAft>
              <a:buSzPts val="1800"/>
              <a:buChar char="●"/>
            </a:pPr>
            <a:r>
              <a:rPr lang="en-US" sz="1800"/>
              <a:t>Imputation is the process of replacing missing data with substituted values.</a:t>
            </a:r>
            <a:endParaRPr/>
          </a:p>
          <a:p>
            <a:pPr indent="-182880" lvl="0" marL="182880" rtl="0" algn="l">
              <a:lnSpc>
                <a:spcPct val="90000"/>
              </a:lnSpc>
              <a:spcBef>
                <a:spcPts val="1200"/>
              </a:spcBef>
              <a:spcAft>
                <a:spcPts val="0"/>
              </a:spcAft>
              <a:buSzPts val="1800"/>
              <a:buChar char="●"/>
            </a:pPr>
            <a:r>
              <a:rPr lang="en-US" sz="1800"/>
              <a:t>Multivariate Imputation by Chained Equation (MICE) Imputation</a:t>
            </a:r>
            <a:endParaRPr/>
          </a:p>
          <a:p>
            <a:pPr indent="-182880" lvl="0" marL="182880" rtl="0" algn="l">
              <a:lnSpc>
                <a:spcPct val="90000"/>
              </a:lnSpc>
              <a:spcBef>
                <a:spcPts val="1200"/>
              </a:spcBef>
              <a:spcAft>
                <a:spcPts val="0"/>
              </a:spcAft>
              <a:buSzPts val="1800"/>
              <a:buChar char="●"/>
            </a:pPr>
            <a:r>
              <a:rPr lang="en-US" sz="1800"/>
              <a:t> np.mean(pred_train_lda != y_train)</a:t>
            </a:r>
            <a:endParaRPr/>
          </a:p>
          <a:p>
            <a:pPr indent="-182880" lvl="0" marL="182880" rtl="0" algn="l">
              <a:lnSpc>
                <a:spcPct val="90000"/>
              </a:lnSpc>
              <a:spcBef>
                <a:spcPts val="1200"/>
              </a:spcBef>
              <a:spcAft>
                <a:spcPts val="0"/>
              </a:spcAft>
              <a:buSzPts val="1800"/>
              <a:buChar char="●"/>
            </a:pPr>
            <a:r>
              <a:rPr lang="en-US" sz="1800">
                <a:solidFill>
                  <a:srgbClr val="FF0000"/>
                </a:solidFill>
              </a:rPr>
              <a:t>Standardization of read, write, math, science, socst, award</a:t>
            </a:r>
            <a:endParaRPr/>
          </a:p>
          <a:p>
            <a:pPr indent="-182880" lvl="0" marL="182880" rtl="0" algn="l">
              <a:lnSpc>
                <a:spcPct val="90000"/>
              </a:lnSpc>
              <a:spcBef>
                <a:spcPts val="1200"/>
              </a:spcBef>
              <a:spcAft>
                <a:spcPts val="0"/>
              </a:spcAft>
              <a:buSzPts val="1800"/>
              <a:buChar char="●"/>
            </a:pPr>
            <a:r>
              <a:rPr lang="en-US" sz="1800">
                <a:solidFill>
                  <a:srgbClr val="FF0000"/>
                </a:solidFill>
              </a:rPr>
              <a:t>Model complexity in LogR 57</a:t>
            </a:r>
            <a:endParaRPr/>
          </a:p>
          <a:p>
            <a:pPr indent="-182880" lvl="0" marL="182880" rtl="0" algn="l">
              <a:lnSpc>
                <a:spcPct val="90000"/>
              </a:lnSpc>
              <a:spcBef>
                <a:spcPts val="1200"/>
              </a:spcBef>
              <a:spcAft>
                <a:spcPts val="0"/>
              </a:spcAft>
              <a:buSzPts val="1800"/>
              <a:buChar char="●"/>
            </a:pPr>
            <a:r>
              <a:rPr lang="en-US" sz="1800">
                <a:solidFill>
                  <a:srgbClr val="FF0000"/>
                </a:solidFill>
              </a:rPr>
              <a:t>Assumption smooth spline 45</a:t>
            </a:r>
            <a:endParaRPr/>
          </a:p>
          <a:p>
            <a:pPr indent="-182880" lvl="0" marL="182880" rtl="0" algn="l">
              <a:lnSpc>
                <a:spcPct val="90000"/>
              </a:lnSpc>
              <a:spcBef>
                <a:spcPts val="1200"/>
              </a:spcBef>
              <a:spcAft>
                <a:spcPts val="0"/>
              </a:spcAft>
              <a:buSzPts val="1800"/>
              <a:buChar char="●"/>
            </a:pPr>
            <a:r>
              <a:rPr lang="en-US" sz="1800">
                <a:solidFill>
                  <a:srgbClr val="FF0000"/>
                </a:solidFill>
              </a:rPr>
              <a:t>From 43: 2/13 1:03 equivale dof</a:t>
            </a:r>
            <a:endParaRPr sz="1800">
              <a:solidFill>
                <a:srgbClr val="FF0000"/>
              </a:solidFill>
              <a:latin typeface="Arial"/>
              <a:ea typeface="Arial"/>
              <a:cs typeface="Arial"/>
              <a:sym typeface="Arial"/>
            </a:endParaRPr>
          </a:p>
          <a:p>
            <a:pPr indent="-68579" lvl="0" marL="182880" rtl="0" algn="l">
              <a:lnSpc>
                <a:spcPct val="90000"/>
              </a:lnSpc>
              <a:spcBef>
                <a:spcPts val="1200"/>
              </a:spcBef>
              <a:spcAft>
                <a:spcPts val="0"/>
              </a:spcAft>
              <a:buSzPts val="1800"/>
              <a:buNone/>
            </a:pPr>
            <a:r>
              <a:t/>
            </a:r>
            <a:endParaRPr sz="1800"/>
          </a:p>
        </p:txBody>
      </p:sp>
      <p:sp>
        <p:nvSpPr>
          <p:cNvPr id="185" name="Google Shape;185;p27"/>
          <p:cNvSpPr txBox="1"/>
          <p:nvPr/>
        </p:nvSpPr>
        <p:spPr>
          <a:xfrm>
            <a:off x="4702026" y="3297065"/>
            <a:ext cx="7315200" cy="3642578"/>
          </a:xfrm>
          <a:prstGeom prst="rect">
            <a:avLst/>
          </a:prstGeom>
          <a:noFill/>
          <a:ln>
            <a:noFill/>
          </a:ln>
        </p:spPr>
        <p:txBody>
          <a:bodyPr anchorCtr="0" anchor="ctr" bIns="45700" lIns="91425" spcFirstLastPara="1" rIns="91425" wrap="square" tIns="45700">
            <a:normAutofit/>
          </a:bodyPr>
          <a:lstStyle/>
          <a:p>
            <a:pPr indent="-55879" lvl="0" marL="182880" marR="0" rtl="0" algn="l">
              <a:lnSpc>
                <a:spcPct val="90000"/>
              </a:lnSpc>
              <a:spcBef>
                <a:spcPts val="0"/>
              </a:spcBef>
              <a:spcAft>
                <a:spcPts val="0"/>
              </a:spcAft>
              <a:buClr>
                <a:schemeClr val="accent1"/>
              </a:buClr>
              <a:buSzPts val="2000"/>
              <a:buFont typeface="Noto Sans Symbols"/>
              <a:buNone/>
            </a:pPr>
            <a:r>
              <a:t/>
            </a:r>
            <a:endParaRPr b="1" i="0" sz="2000" u="none" cap="none" strike="noStrike">
              <a:solidFill>
                <a:srgbClr val="59595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252919" y="1123837"/>
            <a:ext cx="1470003"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b="1" lang="en-US"/>
              <a:t>Class</a:t>
            </a:r>
            <a:endParaRPr/>
          </a:p>
        </p:txBody>
      </p:sp>
      <p:sp>
        <p:nvSpPr>
          <p:cNvPr id="191" name="Google Shape;191;p28"/>
          <p:cNvSpPr txBox="1"/>
          <p:nvPr>
            <p:ph idx="1" type="body"/>
          </p:nvPr>
        </p:nvSpPr>
        <p:spPr>
          <a:xfrm>
            <a:off x="2087239" y="136525"/>
            <a:ext cx="3128208" cy="6584950"/>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000"/>
              <a:buChar char="●"/>
            </a:pPr>
            <a:r>
              <a:rPr lang="en-US"/>
              <a:t>Update is of O(1)</a:t>
            </a:r>
            <a:endParaRPr/>
          </a:p>
          <a:p>
            <a:pPr indent="-182880" lvl="0" marL="182880" rtl="0" algn="l">
              <a:lnSpc>
                <a:spcPct val="90000"/>
              </a:lnSpc>
              <a:spcBef>
                <a:spcPts val="1200"/>
              </a:spcBef>
              <a:spcAft>
                <a:spcPts val="0"/>
              </a:spcAft>
              <a:buSzPts val="2000"/>
              <a:buChar char="●"/>
            </a:pPr>
            <a:r>
              <a:rPr lang="en-US"/>
              <a:t>Var(X_bar) = sigma^2/n</a:t>
            </a:r>
            <a:endParaRPr/>
          </a:p>
          <a:p>
            <a:pPr indent="-182880" lvl="0" marL="182880" rtl="0" algn="l">
              <a:lnSpc>
                <a:spcPct val="90000"/>
              </a:lnSpc>
              <a:spcBef>
                <a:spcPts val="1200"/>
              </a:spcBef>
              <a:spcAft>
                <a:spcPts val="0"/>
              </a:spcAft>
              <a:buSzPts val="2000"/>
              <a:buChar char="●"/>
            </a:pPr>
            <a:r>
              <a:rPr lang="en-US"/>
              <a:t>Averaging does not change bias</a:t>
            </a:r>
            <a:endParaRPr/>
          </a:p>
          <a:p>
            <a:pPr indent="-182880" lvl="0" marL="182880" rtl="0" algn="l">
              <a:lnSpc>
                <a:spcPct val="90000"/>
              </a:lnSpc>
              <a:spcBef>
                <a:spcPts val="1200"/>
              </a:spcBef>
              <a:spcAft>
                <a:spcPts val="0"/>
              </a:spcAft>
              <a:buSzPts val="2000"/>
              <a:buChar char="●"/>
            </a:pPr>
            <a:r>
              <a:rPr lang="en-US"/>
              <a:t>No CV so computation cost low, huge trees, but still higher</a:t>
            </a:r>
            <a:endParaRPr/>
          </a:p>
          <a:p>
            <a:pPr indent="-182880" lvl="0" marL="182880" rtl="0" algn="l">
              <a:lnSpc>
                <a:spcPct val="90000"/>
              </a:lnSpc>
              <a:spcBef>
                <a:spcPts val="1200"/>
              </a:spcBef>
              <a:spcAft>
                <a:spcPts val="0"/>
              </a:spcAft>
              <a:buSzPts val="2000"/>
              <a:buChar char="●"/>
            </a:pPr>
            <a:r>
              <a:rPr lang="en-US"/>
              <a:t>Variable importance</a:t>
            </a:r>
            <a:endParaRPr/>
          </a:p>
          <a:p>
            <a:pPr indent="-182880" lvl="0" marL="182880" rtl="0" algn="l">
              <a:lnSpc>
                <a:spcPct val="90000"/>
              </a:lnSpc>
              <a:spcBef>
                <a:spcPts val="1200"/>
              </a:spcBef>
              <a:spcAft>
                <a:spcPts val="0"/>
              </a:spcAft>
              <a:buSzPts val="2000"/>
              <a:buChar char="●"/>
            </a:pPr>
            <a:r>
              <a:rPr lang="en-US"/>
              <a:t>Out of bag error for RF</a:t>
            </a:r>
            <a:endParaRPr/>
          </a:p>
          <a:p>
            <a:pPr indent="-182880" lvl="0" marL="182880" rtl="0" algn="l">
              <a:lnSpc>
                <a:spcPct val="90000"/>
              </a:lnSpc>
              <a:spcBef>
                <a:spcPts val="1200"/>
              </a:spcBef>
              <a:spcAft>
                <a:spcPts val="0"/>
              </a:spcAft>
              <a:buSzPts val="2000"/>
              <a:buChar char="●"/>
            </a:pPr>
            <a:r>
              <a:rPr lang="en-US"/>
              <a:t>Boosting affects bias</a:t>
            </a:r>
            <a:endParaRPr/>
          </a:p>
          <a:p>
            <a:pPr indent="-182880" lvl="0" marL="182880" rtl="0" algn="l">
              <a:lnSpc>
                <a:spcPct val="90000"/>
              </a:lnSpc>
              <a:spcBef>
                <a:spcPts val="1200"/>
              </a:spcBef>
              <a:spcAft>
                <a:spcPts val="0"/>
              </a:spcAft>
              <a:buSzPts val="2000"/>
              <a:buChar char="●"/>
            </a:pPr>
            <a:r>
              <a:rPr lang="en-US"/>
              <a:t>RF-&gt; large tree, so low bias, now reduce variance</a:t>
            </a:r>
            <a:endParaRPr/>
          </a:p>
          <a:p>
            <a:pPr indent="-182880" lvl="0" marL="182880" rtl="0" algn="l">
              <a:lnSpc>
                <a:spcPct val="90000"/>
              </a:lnSpc>
              <a:spcBef>
                <a:spcPts val="1200"/>
              </a:spcBef>
              <a:spcAft>
                <a:spcPts val="0"/>
              </a:spcAft>
              <a:buSzPts val="2000"/>
              <a:buChar char="●"/>
            </a:pPr>
            <a:r>
              <a:rPr lang="en-US"/>
              <a:t>1000 trees in Boosting computation is smaller, used for large data</a:t>
            </a:r>
            <a:endParaRPr/>
          </a:p>
          <a:p>
            <a:pPr indent="-55879" lvl="0" marL="182880" rtl="0" algn="l">
              <a:lnSpc>
                <a:spcPct val="90000"/>
              </a:lnSpc>
              <a:spcBef>
                <a:spcPts val="1200"/>
              </a:spcBef>
              <a:spcAft>
                <a:spcPts val="0"/>
              </a:spcAft>
              <a:buSzPts val="2000"/>
              <a:buNone/>
            </a:pPr>
            <a:r>
              <a:t/>
            </a:r>
            <a:endParaRPr/>
          </a:p>
        </p:txBody>
      </p:sp>
      <p:sp>
        <p:nvSpPr>
          <p:cNvPr id="192" name="Google Shape;192;p28"/>
          <p:cNvSpPr txBox="1"/>
          <p:nvPr>
            <p:ph idx="2" type="body"/>
          </p:nvPr>
        </p:nvSpPr>
        <p:spPr>
          <a:xfrm>
            <a:off x="5215447" y="131954"/>
            <a:ext cx="3226710" cy="6584948"/>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000"/>
              <a:buChar char="●"/>
            </a:pPr>
            <a:r>
              <a:rPr lang="en-US"/>
              <a:t>SVM even for not large data sets</a:t>
            </a:r>
            <a:endParaRPr/>
          </a:p>
          <a:p>
            <a:pPr indent="-182880" lvl="0" marL="182880" rtl="0" algn="l">
              <a:lnSpc>
                <a:spcPct val="90000"/>
              </a:lnSpc>
              <a:spcBef>
                <a:spcPts val="1200"/>
              </a:spcBef>
              <a:spcAft>
                <a:spcPts val="0"/>
              </a:spcAft>
              <a:buSzPts val="2000"/>
              <a:buChar char="●"/>
            </a:pPr>
            <a:r>
              <a:rPr lang="en-US"/>
              <a:t>HOW MANY POINTS CLASSIFY FOR SMALLEST DISTANCE POINTS</a:t>
            </a:r>
            <a:endParaRPr/>
          </a:p>
          <a:p>
            <a:pPr indent="-182880" lvl="0" marL="182880" rtl="0" algn="l">
              <a:lnSpc>
                <a:spcPct val="90000"/>
              </a:lnSpc>
              <a:spcBef>
                <a:spcPts val="1200"/>
              </a:spcBef>
              <a:spcAft>
                <a:spcPts val="0"/>
              </a:spcAft>
              <a:buSzPts val="2000"/>
              <a:buChar char="●"/>
            </a:pPr>
            <a:r>
              <a:rPr lang="en-US"/>
              <a:t>If \alpha _i &gt; 0 that point does not contribute to the solution</a:t>
            </a:r>
            <a:endParaRPr/>
          </a:p>
          <a:p>
            <a:pPr indent="-55879" lvl="0" marL="182880" rtl="0" algn="l">
              <a:lnSpc>
                <a:spcPct val="90000"/>
              </a:lnSpc>
              <a:spcBef>
                <a:spcPts val="1200"/>
              </a:spcBef>
              <a:spcAft>
                <a:spcPts val="0"/>
              </a:spcAft>
              <a:buSzPts val="2000"/>
              <a:buNone/>
            </a:pPr>
            <a:r>
              <a:t/>
            </a:r>
            <a:endParaRPr/>
          </a:p>
        </p:txBody>
      </p:sp>
      <p:sp>
        <p:nvSpPr>
          <p:cNvPr id="193" name="Google Shape;193;p28"/>
          <p:cNvSpPr txBox="1"/>
          <p:nvPr>
            <p:ph idx="3" type="body"/>
          </p:nvPr>
        </p:nvSpPr>
        <p:spPr>
          <a:xfrm>
            <a:off x="8343655" y="121031"/>
            <a:ext cx="3226710" cy="6584949"/>
          </a:xfrm>
          <a:prstGeom prst="rect">
            <a:avLst/>
          </a:prstGeom>
          <a:noFill/>
          <a:ln>
            <a:noFill/>
          </a:ln>
        </p:spPr>
        <p:txBody>
          <a:bodyPr anchorCtr="0" anchor="ctr" bIns="45700" lIns="91425" spcFirstLastPara="1" rIns="91425" wrap="square" tIns="45700">
            <a:normAutofit/>
          </a:bodyPr>
          <a:lstStyle/>
          <a:p>
            <a:pPr indent="-182880" lvl="0" marL="182880" rtl="0" algn="l">
              <a:lnSpc>
                <a:spcPct val="90000"/>
              </a:lnSpc>
              <a:spcBef>
                <a:spcPts val="0"/>
              </a:spcBef>
              <a:spcAft>
                <a:spcPts val="0"/>
              </a:spcAft>
              <a:buSzPts val="2000"/>
              <a:buChar char="●"/>
            </a:pPr>
            <a:r>
              <a:rPr lang="en-US"/>
              <a:t>In NN use Validation instead of CV bc computation cost, CV is better than validation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nvSpPr>
        <p:spPr>
          <a:xfrm>
            <a:off x="219832" y="227294"/>
            <a:ext cx="3943954" cy="5120640"/>
          </a:xfrm>
          <a:prstGeom prst="rect">
            <a:avLst/>
          </a:prstGeom>
          <a:noFill/>
          <a:ln>
            <a:noFill/>
          </a:ln>
        </p:spPr>
        <p:txBody>
          <a:bodyPr anchorCtr="0" anchor="t" bIns="45700" lIns="91425" spcFirstLastPara="1" rIns="91425" wrap="square" tIns="45700">
            <a:noAutofit/>
          </a:bodyPr>
          <a:lstStyle/>
          <a:p>
            <a:pPr indent="-182880" lvl="0" marL="182880" marR="0" rtl="0" algn="l">
              <a:lnSpc>
                <a:spcPct val="90000"/>
              </a:lnSpc>
              <a:spcBef>
                <a:spcPts val="0"/>
              </a:spcBef>
              <a:spcAft>
                <a:spcPts val="0"/>
              </a:spcAft>
              <a:buClr>
                <a:schemeClr val="accent1"/>
              </a:buClr>
              <a:buSzPts val="2000"/>
              <a:buFont typeface="Arial"/>
              <a:buChar char="•"/>
            </a:pPr>
            <a:r>
              <a:rPr b="1" i="0" lang="en-US" sz="2000" u="none" cap="none" strike="noStrike">
                <a:solidFill>
                  <a:srgbClr val="595959"/>
                </a:solidFill>
                <a:latin typeface="Arial"/>
                <a:ea typeface="Arial"/>
                <a:cs typeface="Arial"/>
                <a:sym typeface="Arial"/>
              </a:rPr>
              <a:t>KNN for Classification</a:t>
            </a:r>
            <a:endParaRPr b="0" i="0" sz="2000" u="none" cap="none" strike="noStrike">
              <a:solidFill>
                <a:srgbClr val="595959"/>
              </a:solidFill>
              <a:latin typeface="Arial"/>
              <a:ea typeface="Arial"/>
              <a:cs typeface="Arial"/>
              <a:sym typeface="Arial"/>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Data Preprocessing</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Exploratory Data Analysis (EDA)</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KNN Classification</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Data Imputation</a:t>
            </a:r>
            <a:endParaRPr/>
          </a:p>
          <a:p>
            <a:pPr indent="-182880" lvl="0" marL="182880" marR="0" rtl="0" algn="l">
              <a:lnSpc>
                <a:spcPct val="90000"/>
              </a:lnSpc>
              <a:spcBef>
                <a:spcPts val="1200"/>
              </a:spcBef>
              <a:spcAft>
                <a:spcPts val="0"/>
              </a:spcAft>
              <a:buClr>
                <a:schemeClr val="accent1"/>
              </a:buClr>
              <a:buSzPts val="2000"/>
              <a:buFont typeface="Arial"/>
              <a:buChar char="•"/>
            </a:pPr>
            <a:r>
              <a:rPr b="1" i="0" lang="en-US" sz="2000" u="none" cap="none" strike="noStrike">
                <a:solidFill>
                  <a:srgbClr val="595959"/>
                </a:solidFill>
                <a:latin typeface="Arial"/>
                <a:ea typeface="Arial"/>
                <a:cs typeface="Arial"/>
                <a:sym typeface="Arial"/>
              </a:rPr>
              <a:t>LDA/QDA/Naive Bayes</a:t>
            </a:r>
            <a:endParaRPr/>
          </a:p>
          <a:p>
            <a:pPr indent="-182880" lvl="0" marL="182880" marR="0" rtl="0" algn="l">
              <a:lnSpc>
                <a:spcPct val="90000"/>
              </a:lnSpc>
              <a:spcBef>
                <a:spcPts val="1200"/>
              </a:spcBef>
              <a:spcAft>
                <a:spcPts val="0"/>
              </a:spcAft>
              <a:buClr>
                <a:schemeClr val="accent1"/>
              </a:buClr>
              <a:buSzPts val="2000"/>
              <a:buFont typeface="Arial"/>
              <a:buChar char="•"/>
            </a:pPr>
            <a:r>
              <a:rPr b="1" i="0" lang="en-US" sz="2000" u="none" cap="none" strike="noStrike">
                <a:solidFill>
                  <a:srgbClr val="595959"/>
                </a:solidFill>
                <a:latin typeface="Arial"/>
                <a:ea typeface="Arial"/>
                <a:cs typeface="Arial"/>
                <a:sym typeface="Arial"/>
              </a:rPr>
              <a:t>Logistic Regression and AUC</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Comparing LR with LDA, QDA</a:t>
            </a:r>
            <a:endParaRPr/>
          </a:p>
          <a:p>
            <a:pPr indent="-182880" lvl="0" marL="182880" marR="0" rtl="0" algn="l">
              <a:lnSpc>
                <a:spcPct val="90000"/>
              </a:lnSpc>
              <a:spcBef>
                <a:spcPts val="1200"/>
              </a:spcBef>
              <a:spcAft>
                <a:spcPts val="0"/>
              </a:spcAft>
              <a:buClr>
                <a:schemeClr val="accent1"/>
              </a:buClr>
              <a:buSzPts val="2000"/>
              <a:buFont typeface="Arial"/>
              <a:buChar char="•"/>
            </a:pPr>
            <a:r>
              <a:rPr b="1" i="0" lang="en-US" sz="2000" u="none" cap="none" strike="noStrike">
                <a:solidFill>
                  <a:srgbClr val="595959"/>
                </a:solidFill>
                <a:latin typeface="Arial"/>
                <a:ea typeface="Arial"/>
                <a:cs typeface="Arial"/>
                <a:sym typeface="Arial"/>
              </a:rPr>
              <a:t>Cross-Validation</a:t>
            </a:r>
            <a:endParaRPr b="0" i="0" sz="2000" u="none" cap="none" strike="noStrike">
              <a:solidFill>
                <a:srgbClr val="595959"/>
              </a:solidFill>
              <a:latin typeface="Arial"/>
              <a:ea typeface="Arial"/>
              <a:cs typeface="Arial"/>
              <a:sym typeface="Arial"/>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The Validation Set Approach</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Leave-One-Out Cross-Validation</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K-Fold Cross-Validation</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On k-NN for best k</a:t>
            </a:r>
            <a:endParaRPr b="0" i="0" sz="2000" u="none" cap="none" strike="noStrike">
              <a:solidFill>
                <a:srgbClr val="595959"/>
              </a:solidFill>
              <a:latin typeface="Arial"/>
              <a:ea typeface="Arial"/>
              <a:cs typeface="Arial"/>
              <a:sym typeface="Arial"/>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Introduction about </a:t>
            </a:r>
            <a:r>
              <a:rPr b="0" i="0" lang="en-US" sz="2000" u="none" cap="none" strike="noStrike">
                <a:solidFill>
                  <a:srgbClr val="FF0000"/>
                </a:solidFill>
                <a:latin typeface="Arial"/>
                <a:ea typeface="Arial"/>
                <a:cs typeface="Arial"/>
                <a:sym typeface="Arial"/>
              </a:rPr>
              <a:t>Data Challenge</a:t>
            </a:r>
            <a:endParaRPr/>
          </a:p>
          <a:p>
            <a:pPr indent="-55879" lvl="0" marL="182880" marR="0" rtl="0" algn="l">
              <a:lnSpc>
                <a:spcPct val="90000"/>
              </a:lnSpc>
              <a:spcBef>
                <a:spcPts val="1200"/>
              </a:spcBef>
              <a:spcAft>
                <a:spcPts val="0"/>
              </a:spcAft>
              <a:buClr>
                <a:schemeClr val="accent1"/>
              </a:buClr>
              <a:buSzPts val="2000"/>
              <a:buFont typeface="Arial"/>
              <a:buNone/>
            </a:pPr>
            <a:r>
              <a:t/>
            </a:r>
            <a:endParaRPr b="0" i="0" sz="2000" u="none" cap="none" strike="noStrike">
              <a:solidFill>
                <a:srgbClr val="595959"/>
              </a:solidFill>
              <a:latin typeface="Arial"/>
              <a:ea typeface="Arial"/>
              <a:cs typeface="Arial"/>
              <a:sym typeface="Arial"/>
            </a:endParaRPr>
          </a:p>
        </p:txBody>
      </p:sp>
      <p:sp>
        <p:nvSpPr>
          <p:cNvPr id="199" name="Google Shape;199;p29"/>
          <p:cNvSpPr txBox="1"/>
          <p:nvPr/>
        </p:nvSpPr>
        <p:spPr>
          <a:xfrm>
            <a:off x="3981844" y="227294"/>
            <a:ext cx="3762012" cy="5120640"/>
          </a:xfrm>
          <a:prstGeom prst="rect">
            <a:avLst/>
          </a:prstGeom>
          <a:noFill/>
          <a:ln>
            <a:noFill/>
          </a:ln>
        </p:spPr>
        <p:txBody>
          <a:bodyPr anchorCtr="0" anchor="t" bIns="45700" lIns="91425" spcFirstLastPara="1" rIns="91425" wrap="square" tIns="45700">
            <a:noAutofit/>
          </a:bodyPr>
          <a:lstStyle/>
          <a:p>
            <a:pPr indent="-182880" lvl="0" marL="182880" marR="0" rtl="0" algn="l">
              <a:lnSpc>
                <a:spcPct val="90000"/>
              </a:lnSpc>
              <a:spcBef>
                <a:spcPts val="0"/>
              </a:spcBef>
              <a:spcAft>
                <a:spcPts val="0"/>
              </a:spcAft>
              <a:buClr>
                <a:schemeClr val="accent1"/>
              </a:buClr>
              <a:buSzPts val="2000"/>
              <a:buFont typeface="Arial"/>
              <a:buChar char="•"/>
            </a:pPr>
            <a:r>
              <a:rPr b="1" i="0" lang="en-US" sz="2000" u="none" cap="none" strike="noStrike">
                <a:solidFill>
                  <a:srgbClr val="595959"/>
                </a:solidFill>
                <a:latin typeface="Arial"/>
                <a:ea typeface="Arial"/>
                <a:cs typeface="Arial"/>
                <a:sym typeface="Arial"/>
              </a:rPr>
              <a:t>Neural networks</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Final prediction: classification</a:t>
            </a:r>
            <a:endParaRPr b="0" i="0" sz="2000" u="none" cap="none" strike="noStrike">
              <a:solidFill>
                <a:srgbClr val="595959"/>
              </a:solidFill>
              <a:latin typeface="Arial"/>
              <a:ea typeface="Arial"/>
              <a:cs typeface="Arial"/>
              <a:sym typeface="Arial"/>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Backpropagation</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Early stopping, weight decay, learning rate, scaling inputs</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Convolutions</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Pooling/down sampling layer</a:t>
            </a:r>
            <a:endParaRPr/>
          </a:p>
        </p:txBody>
      </p:sp>
      <p:sp>
        <p:nvSpPr>
          <p:cNvPr id="200" name="Google Shape;200;p29"/>
          <p:cNvSpPr txBox="1"/>
          <p:nvPr/>
        </p:nvSpPr>
        <p:spPr>
          <a:xfrm>
            <a:off x="7743856" y="227294"/>
            <a:ext cx="3943954" cy="5120640"/>
          </a:xfrm>
          <a:prstGeom prst="rect">
            <a:avLst/>
          </a:prstGeom>
          <a:noFill/>
          <a:ln>
            <a:noFill/>
          </a:ln>
        </p:spPr>
        <p:txBody>
          <a:bodyPr anchorCtr="0" anchor="t" bIns="45700" lIns="91425" spcFirstLastPara="1" rIns="91425" wrap="square" tIns="45700">
            <a:noAutofit/>
          </a:bodyPr>
          <a:lstStyle/>
          <a:p>
            <a:pPr indent="-182880" lvl="0" marL="182880" marR="0" rtl="0" algn="l">
              <a:lnSpc>
                <a:spcPct val="90000"/>
              </a:lnSpc>
              <a:spcBef>
                <a:spcPts val="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Dimensionality </a:t>
            </a:r>
            <a:r>
              <a:rPr lang="en-US" sz="2000">
                <a:solidFill>
                  <a:srgbClr val="595959"/>
                </a:solidFill>
              </a:rPr>
              <a:t>Reduction</a:t>
            </a:r>
            <a:endParaRPr b="0" i="0" sz="2000" u="none" cap="none" strike="noStrike">
              <a:solidFill>
                <a:srgbClr val="595959"/>
              </a:solidFill>
              <a:latin typeface="Arial"/>
              <a:ea typeface="Arial"/>
              <a:cs typeface="Arial"/>
              <a:sym typeface="Arial"/>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Principal component analysis (PCA)</a:t>
            </a:r>
            <a:endParaRPr/>
          </a:p>
          <a:p>
            <a:pPr indent="-182880" lvl="1" marL="685800" marR="0" rtl="0" algn="l">
              <a:lnSpc>
                <a:spcPct val="90000"/>
              </a:lnSpc>
              <a:spcBef>
                <a:spcPts val="250"/>
              </a:spcBef>
              <a:spcAft>
                <a:spcPts val="0"/>
              </a:spcAft>
              <a:buClr>
                <a:schemeClr val="accent1"/>
              </a:buClr>
              <a:buSzPts val="1800"/>
              <a:buFont typeface="Arial"/>
              <a:buChar char="•"/>
            </a:pPr>
            <a:r>
              <a:rPr b="0" i="0" lang="en-US" sz="1800" u="none" cap="none" strike="noStrike">
                <a:solidFill>
                  <a:srgbClr val="595959"/>
                </a:solidFill>
                <a:latin typeface="Arial"/>
                <a:ea typeface="Arial"/>
                <a:cs typeface="Arial"/>
                <a:sym typeface="Arial"/>
              </a:rPr>
              <a:t>Correlation, covariance</a:t>
            </a:r>
            <a:endParaRPr/>
          </a:p>
          <a:p>
            <a:pPr indent="-182880" lvl="1" marL="685800" marR="0" rtl="0" algn="l">
              <a:lnSpc>
                <a:spcPct val="90000"/>
              </a:lnSpc>
              <a:spcBef>
                <a:spcPts val="500"/>
              </a:spcBef>
              <a:spcAft>
                <a:spcPts val="0"/>
              </a:spcAft>
              <a:buClr>
                <a:schemeClr val="accent1"/>
              </a:buClr>
              <a:buSzPts val="1800"/>
              <a:buFont typeface="Arial"/>
              <a:buChar char="•"/>
            </a:pPr>
            <a:r>
              <a:rPr b="0" i="0" lang="en-US" sz="1800" u="none" cap="none" strike="noStrike">
                <a:solidFill>
                  <a:srgbClr val="595959"/>
                </a:solidFill>
                <a:latin typeface="Arial"/>
                <a:ea typeface="Arial"/>
                <a:cs typeface="Arial"/>
                <a:sym typeface="Arial"/>
              </a:rPr>
              <a:t>Linear projection: replaces the original p variables with d &lt; p linear combinations of the original variables that are a “good representation” of the data, e.g. stock prices vs market indices</a:t>
            </a:r>
            <a:endParaRPr/>
          </a:p>
          <a:p>
            <a:pPr indent="-182880" lvl="1" marL="685800" marR="0" rtl="0" algn="l">
              <a:lnSpc>
                <a:spcPct val="90000"/>
              </a:lnSpc>
              <a:spcBef>
                <a:spcPts val="500"/>
              </a:spcBef>
              <a:spcAft>
                <a:spcPts val="0"/>
              </a:spcAft>
              <a:buClr>
                <a:schemeClr val="accent1"/>
              </a:buClr>
              <a:buSzPts val="1800"/>
              <a:buFont typeface="Arial"/>
              <a:buChar char="•"/>
            </a:pPr>
            <a:r>
              <a:rPr b="0" i="0" lang="en-US" sz="1800" u="none" cap="none" strike="noStrike">
                <a:solidFill>
                  <a:srgbClr val="595959"/>
                </a:solidFill>
                <a:latin typeface="Arial"/>
                <a:ea typeface="Arial"/>
                <a:cs typeface="Arial"/>
                <a:sym typeface="Arial"/>
              </a:rPr>
              <a:t>Scree plot</a:t>
            </a:r>
            <a:endParaRPr/>
          </a:p>
          <a:p>
            <a:pPr indent="-182880" lvl="0" marL="182880" marR="0" rtl="0" algn="l">
              <a:lnSpc>
                <a:spcPct val="90000"/>
              </a:lnSpc>
              <a:spcBef>
                <a:spcPts val="145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Kernel PCA</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Multi-dimensional scaling (MDS)</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Nonlinear dimension reduction</a:t>
            </a:r>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Isomap</a:t>
            </a:r>
            <a:endParaRPr b="0" i="0" sz="2000" u="none" cap="none" strike="noStrike">
              <a:solidFill>
                <a:srgbClr val="595959"/>
              </a:solidFill>
              <a:latin typeface="Arial"/>
              <a:ea typeface="Arial"/>
              <a:cs typeface="Arial"/>
              <a:sym typeface="Arial"/>
            </a:endParaRPr>
          </a:p>
          <a:p>
            <a:pPr indent="-182880" lvl="0" marL="182880" marR="0" rtl="0" algn="l">
              <a:lnSpc>
                <a:spcPct val="90000"/>
              </a:lnSpc>
              <a:spcBef>
                <a:spcPts val="1200"/>
              </a:spcBef>
              <a:spcAft>
                <a:spcPts val="0"/>
              </a:spcAft>
              <a:buClr>
                <a:schemeClr val="accent1"/>
              </a:buClr>
              <a:buSzPts val="2000"/>
              <a:buFont typeface="Arial"/>
              <a:buChar char="•"/>
            </a:pPr>
            <a:r>
              <a:rPr b="0" i="0" lang="en-US" sz="2000" u="none" cap="none" strike="noStrike">
                <a:solidFill>
                  <a:srgbClr val="595959"/>
                </a:solidFill>
                <a:latin typeface="Arial"/>
                <a:ea typeface="Arial"/>
                <a:cs typeface="Arial"/>
                <a:sym typeface="Arial"/>
              </a:rPr>
              <a:t> LLE</a:t>
            </a:r>
            <a:br>
              <a:rPr b="0" i="0" lang="en-US" sz="2000" u="none" cap="none" strike="noStrike">
                <a:solidFill>
                  <a:srgbClr val="595959"/>
                </a:solidFill>
                <a:latin typeface="Arial"/>
                <a:ea typeface="Arial"/>
                <a:cs typeface="Arial"/>
                <a:sym typeface="Arial"/>
              </a:rPr>
            </a:br>
            <a:endParaRPr b="0" i="0" sz="2000" u="none" cap="none" strike="noStrike">
              <a:solidFill>
                <a:srgbClr val="59595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0"/>
          <p:cNvPicPr preferRelativeResize="0"/>
          <p:nvPr/>
        </p:nvPicPr>
        <p:blipFill>
          <a:blip r:embed="rId3">
            <a:alphaModFix/>
          </a:blip>
          <a:stretch>
            <a:fillRect/>
          </a:stretch>
        </p:blipFill>
        <p:spPr>
          <a:xfrm>
            <a:off x="152400" y="152400"/>
            <a:ext cx="5513450" cy="3831376"/>
          </a:xfrm>
          <a:prstGeom prst="rect">
            <a:avLst/>
          </a:prstGeom>
          <a:noFill/>
          <a:ln>
            <a:noFill/>
          </a:ln>
        </p:spPr>
      </p:pic>
      <p:pic>
        <p:nvPicPr>
          <p:cNvPr id="206" name="Google Shape;206;p30"/>
          <p:cNvPicPr preferRelativeResize="0"/>
          <p:nvPr/>
        </p:nvPicPr>
        <p:blipFill>
          <a:blip r:embed="rId4">
            <a:alphaModFix/>
          </a:blip>
          <a:stretch>
            <a:fillRect/>
          </a:stretch>
        </p:blipFill>
        <p:spPr>
          <a:xfrm>
            <a:off x="0" y="2608625"/>
            <a:ext cx="5665847" cy="4249378"/>
          </a:xfrm>
          <a:prstGeom prst="rect">
            <a:avLst/>
          </a:prstGeom>
          <a:noFill/>
          <a:ln>
            <a:noFill/>
          </a:ln>
        </p:spPr>
      </p:pic>
      <p:pic>
        <p:nvPicPr>
          <p:cNvPr id="207" name="Google Shape;207;p30"/>
          <p:cNvPicPr preferRelativeResize="0"/>
          <p:nvPr/>
        </p:nvPicPr>
        <p:blipFill>
          <a:blip r:embed="rId5">
            <a:alphaModFix/>
          </a:blip>
          <a:stretch>
            <a:fillRect/>
          </a:stretch>
        </p:blipFill>
        <p:spPr>
          <a:xfrm>
            <a:off x="7300451" y="0"/>
            <a:ext cx="4891552" cy="3668664"/>
          </a:xfrm>
          <a:prstGeom prst="rect">
            <a:avLst/>
          </a:prstGeom>
          <a:noFill/>
          <a:ln>
            <a:noFill/>
          </a:ln>
        </p:spPr>
      </p:pic>
      <p:pic>
        <p:nvPicPr>
          <p:cNvPr id="208" name="Google Shape;208;p30"/>
          <p:cNvPicPr preferRelativeResize="0"/>
          <p:nvPr/>
        </p:nvPicPr>
        <p:blipFill>
          <a:blip r:embed="rId6">
            <a:alphaModFix/>
          </a:blip>
          <a:stretch>
            <a:fillRect/>
          </a:stretch>
        </p:blipFill>
        <p:spPr>
          <a:xfrm>
            <a:off x="7300450" y="3189351"/>
            <a:ext cx="4891552" cy="3668649"/>
          </a:xfrm>
          <a:prstGeom prst="rect">
            <a:avLst/>
          </a:prstGeom>
          <a:noFill/>
          <a:ln>
            <a:noFill/>
          </a:ln>
        </p:spPr>
      </p:pic>
      <p:pic>
        <p:nvPicPr>
          <p:cNvPr id="209" name="Google Shape;209;p30"/>
          <p:cNvPicPr preferRelativeResize="0"/>
          <p:nvPr/>
        </p:nvPicPr>
        <p:blipFill>
          <a:blip r:embed="rId7">
            <a:alphaModFix/>
          </a:blip>
          <a:stretch>
            <a:fillRect/>
          </a:stretch>
        </p:blipFill>
        <p:spPr>
          <a:xfrm>
            <a:off x="2811472" y="1229032"/>
            <a:ext cx="6569048" cy="45649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1"/>
          <p:cNvPicPr preferRelativeResize="0"/>
          <p:nvPr/>
        </p:nvPicPr>
        <p:blipFill>
          <a:blip r:embed="rId3">
            <a:alphaModFix/>
          </a:blip>
          <a:stretch>
            <a:fillRect/>
          </a:stretch>
        </p:blipFill>
        <p:spPr>
          <a:xfrm>
            <a:off x="0" y="0"/>
            <a:ext cx="4868226" cy="3382984"/>
          </a:xfrm>
          <a:prstGeom prst="rect">
            <a:avLst/>
          </a:prstGeom>
          <a:noFill/>
          <a:ln>
            <a:noFill/>
          </a:ln>
        </p:spPr>
      </p:pic>
      <p:pic>
        <p:nvPicPr>
          <p:cNvPr id="215" name="Google Shape;215;p31"/>
          <p:cNvPicPr preferRelativeResize="0"/>
          <p:nvPr/>
        </p:nvPicPr>
        <p:blipFill>
          <a:blip r:embed="rId4">
            <a:alphaModFix/>
          </a:blip>
          <a:stretch>
            <a:fillRect/>
          </a:stretch>
        </p:blipFill>
        <p:spPr>
          <a:xfrm>
            <a:off x="2927778" y="1130248"/>
            <a:ext cx="5254133" cy="3651148"/>
          </a:xfrm>
          <a:prstGeom prst="rect">
            <a:avLst/>
          </a:prstGeom>
          <a:noFill/>
          <a:ln>
            <a:noFill/>
          </a:ln>
        </p:spPr>
      </p:pic>
      <p:pic>
        <p:nvPicPr>
          <p:cNvPr id="216" name="Google Shape;216;p31"/>
          <p:cNvPicPr preferRelativeResize="0"/>
          <p:nvPr/>
        </p:nvPicPr>
        <p:blipFill>
          <a:blip r:embed="rId5">
            <a:alphaModFix/>
          </a:blip>
          <a:stretch>
            <a:fillRect/>
          </a:stretch>
        </p:blipFill>
        <p:spPr>
          <a:xfrm>
            <a:off x="0" y="3475025"/>
            <a:ext cx="4868214" cy="3382976"/>
          </a:xfrm>
          <a:prstGeom prst="rect">
            <a:avLst/>
          </a:prstGeom>
          <a:noFill/>
          <a:ln>
            <a:noFill/>
          </a:ln>
        </p:spPr>
      </p:pic>
      <p:pic>
        <p:nvPicPr>
          <p:cNvPr id="217" name="Google Shape;217;p31"/>
          <p:cNvPicPr preferRelativeResize="0"/>
          <p:nvPr/>
        </p:nvPicPr>
        <p:blipFill>
          <a:blip r:embed="rId6">
            <a:alphaModFix/>
          </a:blip>
          <a:stretch>
            <a:fillRect/>
          </a:stretch>
        </p:blipFill>
        <p:spPr>
          <a:xfrm>
            <a:off x="7151725" y="0"/>
            <a:ext cx="4868226" cy="3382996"/>
          </a:xfrm>
          <a:prstGeom prst="rect">
            <a:avLst/>
          </a:prstGeom>
          <a:noFill/>
          <a:ln>
            <a:noFill/>
          </a:ln>
        </p:spPr>
      </p:pic>
      <p:pic>
        <p:nvPicPr>
          <p:cNvPr id="218" name="Google Shape;218;p31"/>
          <p:cNvPicPr preferRelativeResize="0"/>
          <p:nvPr/>
        </p:nvPicPr>
        <p:blipFill>
          <a:blip r:embed="rId7">
            <a:alphaModFix/>
          </a:blip>
          <a:stretch>
            <a:fillRect/>
          </a:stretch>
        </p:blipFill>
        <p:spPr>
          <a:xfrm>
            <a:off x="7151720" y="2942600"/>
            <a:ext cx="4868227" cy="36511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graphicFrame>
        <p:nvGraphicFramePr>
          <p:cNvPr id="223" name="Google Shape;223;p32"/>
          <p:cNvGraphicFramePr/>
          <p:nvPr/>
        </p:nvGraphicFramePr>
        <p:xfrm>
          <a:off x="72569" y="99180"/>
          <a:ext cx="3000000" cy="3000000"/>
        </p:xfrm>
        <a:graphic>
          <a:graphicData uri="http://schemas.openxmlformats.org/drawingml/2006/table">
            <a:tbl>
              <a:tblPr bandRow="1" firstRow="1">
                <a:noFill/>
                <a:tableStyleId>{E833F9BD-D5AC-48C1-97C8-8E26473E7D3A}</a:tableStyleId>
              </a:tblPr>
              <a:tblGrid>
                <a:gridCol w="552800"/>
                <a:gridCol w="1501050"/>
                <a:gridCol w="2992275"/>
                <a:gridCol w="2994575"/>
                <a:gridCol w="2314175"/>
                <a:gridCol w="1639375"/>
              </a:tblGrid>
              <a:tr h="282750">
                <a:tc>
                  <a:txBody>
                    <a:bodyPr/>
                    <a:lstStyle/>
                    <a:p>
                      <a:pPr indent="0" lvl="0" marL="0" marR="0" rtl="0" algn="l">
                        <a:spcBef>
                          <a:spcPts val="0"/>
                        </a:spcBef>
                        <a:spcAft>
                          <a:spcPts val="0"/>
                        </a:spcAft>
                        <a:buNone/>
                      </a:pPr>
                      <a:r>
                        <a:t/>
                      </a:r>
                      <a:endParaRPr sz="1400" u="none" cap="none" strike="noStrike"/>
                    </a:p>
                  </a:txBody>
                  <a:tcPr marT="45725" marB="45725" marR="91450" marL="91450"/>
                </a:tc>
                <a:tc>
                  <a:txBody>
                    <a:bodyPr/>
                    <a:lstStyle/>
                    <a:p>
                      <a:pPr indent="0" lvl="0" marL="0" marR="0" rtl="0" algn="l">
                        <a:spcBef>
                          <a:spcPts val="0"/>
                        </a:spcBef>
                        <a:spcAft>
                          <a:spcPts val="0"/>
                        </a:spcAft>
                        <a:buNone/>
                      </a:pPr>
                      <a:r>
                        <a:rPr lang="en-US" sz="1400" u="none" cap="none" strike="noStrike"/>
                        <a:t>Method</a:t>
                      </a:r>
                      <a:endParaRPr/>
                    </a:p>
                  </a:txBody>
                  <a:tcPr marT="45725" marB="45725" marR="91450" marL="91450"/>
                </a:tc>
                <a:tc>
                  <a:txBody>
                    <a:bodyPr/>
                    <a:lstStyle/>
                    <a:p>
                      <a:pPr indent="0" lvl="0" marL="0" marR="0" rtl="0" algn="l">
                        <a:spcBef>
                          <a:spcPts val="0"/>
                        </a:spcBef>
                        <a:spcAft>
                          <a:spcPts val="0"/>
                        </a:spcAft>
                        <a:buNone/>
                      </a:pPr>
                      <a:r>
                        <a:rPr lang="en-US" sz="1400"/>
                        <a:t>Advantage</a:t>
                      </a:r>
                      <a:endParaRPr/>
                    </a:p>
                  </a:txBody>
                  <a:tcPr marT="45725" marB="45725" marR="91450" marL="91450"/>
                </a:tc>
                <a:tc>
                  <a:txBody>
                    <a:bodyPr/>
                    <a:lstStyle/>
                    <a:p>
                      <a:pPr indent="0" lvl="0" marL="0" marR="0" rtl="0" algn="l">
                        <a:spcBef>
                          <a:spcPts val="0"/>
                        </a:spcBef>
                        <a:spcAft>
                          <a:spcPts val="0"/>
                        </a:spcAft>
                        <a:buNone/>
                      </a:pPr>
                      <a:r>
                        <a:rPr lang="en-US" sz="1400"/>
                        <a:t>Technique</a:t>
                      </a:r>
                      <a:endParaRPr/>
                    </a:p>
                  </a:txBody>
                  <a:tcPr marT="45725" marB="45725" marR="91450" marL="91450"/>
                </a:tc>
                <a:tc>
                  <a:txBody>
                    <a:bodyPr/>
                    <a:lstStyle/>
                    <a:p>
                      <a:pPr indent="0" lvl="0" marL="0" marR="0" rtl="0" algn="l">
                        <a:spcBef>
                          <a:spcPts val="0"/>
                        </a:spcBef>
                        <a:spcAft>
                          <a:spcPts val="0"/>
                        </a:spcAft>
                        <a:buNone/>
                      </a:pPr>
                      <a:r>
                        <a:rPr lang="en-US" sz="1400"/>
                        <a:t>Disadvantage</a:t>
                      </a:r>
                      <a:endParaRPr/>
                    </a:p>
                  </a:txBody>
                  <a:tcPr marT="45725" marB="45725" marR="91450" marL="91450"/>
                </a:tc>
                <a:tc>
                  <a:txBody>
                    <a:bodyPr/>
                    <a:lstStyle/>
                    <a:p>
                      <a:pPr indent="0" lvl="0" marL="0" marR="0" rtl="0" algn="l">
                        <a:spcBef>
                          <a:spcPts val="0"/>
                        </a:spcBef>
                        <a:spcAft>
                          <a:spcPts val="0"/>
                        </a:spcAft>
                        <a:buNone/>
                      </a:pPr>
                      <a:r>
                        <a:rPr lang="en-US" sz="1400"/>
                        <a:t>Solution</a:t>
                      </a:r>
                      <a:endParaRPr/>
                    </a:p>
                  </a:txBody>
                  <a:tcPr marT="45725" marB="45725" marR="91450" marL="91450"/>
                </a:tc>
              </a:tr>
              <a:tr h="372975">
                <a:tc>
                  <a:txBody>
                    <a:bodyPr/>
                    <a:lstStyle/>
                    <a:p>
                      <a:pPr indent="0" lvl="0" marL="0" marR="0" rtl="0" algn="l">
                        <a:spcBef>
                          <a:spcPts val="0"/>
                        </a:spcBef>
                        <a:spcAft>
                          <a:spcPts val="0"/>
                        </a:spcAft>
                        <a:buNone/>
                      </a:pPr>
                      <a:r>
                        <a:rPr lang="en-US"/>
                        <a:t>1</a:t>
                      </a:r>
                      <a:endParaRPr sz="1400"/>
                    </a:p>
                  </a:txBody>
                  <a:tcPr marT="45725" marB="45725" marR="91450" marL="91450"/>
                </a:tc>
                <a:tc>
                  <a:txBody>
                    <a:bodyPr/>
                    <a:lstStyle/>
                    <a:p>
                      <a:pPr indent="0" lvl="0" marL="0" marR="0" rtl="0" algn="l">
                        <a:spcBef>
                          <a:spcPts val="0"/>
                        </a:spcBef>
                        <a:spcAft>
                          <a:spcPts val="0"/>
                        </a:spcAft>
                        <a:buNone/>
                      </a:pPr>
                      <a:r>
                        <a:rPr lang="en-US" sz="1400"/>
                        <a:t>KNN</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Distances</a:t>
                      </a:r>
                      <a:endParaRPr/>
                    </a:p>
                  </a:txBody>
                  <a:tcPr marT="45725" marB="45725" marR="91450" marL="91450"/>
                </a:tc>
                <a:tc>
                  <a:txBody>
                    <a:bodyPr/>
                    <a:lstStyle/>
                    <a:p>
                      <a:pPr indent="0" lvl="0" marL="0" marR="0" rtl="0" algn="l">
                        <a:spcBef>
                          <a:spcPts val="0"/>
                        </a:spcBef>
                        <a:spcAft>
                          <a:spcPts val="0"/>
                        </a:spcAft>
                        <a:buNone/>
                      </a:pPr>
                      <a:r>
                        <a:rPr b="1" lang="en-US" sz="1400">
                          <a:solidFill>
                            <a:schemeClr val="dk1"/>
                          </a:solidFill>
                          <a:latin typeface="Corbel"/>
                          <a:ea typeface="Corbel"/>
                          <a:cs typeface="Corbel"/>
                          <a:sym typeface="Corbel"/>
                        </a:rPr>
                        <a:t>Normalization</a:t>
                      </a:r>
                      <a:endParaRPr/>
                    </a:p>
                    <a:p>
                      <a:pPr indent="0" lvl="0" marL="0" marR="0" rtl="0" algn="l">
                        <a:spcBef>
                          <a:spcPts val="0"/>
                        </a:spcBef>
                        <a:spcAft>
                          <a:spcPts val="0"/>
                        </a:spcAft>
                        <a:buNone/>
                      </a:pPr>
                      <a:r>
                        <a:rPr b="0" lang="en-US" sz="1400">
                          <a:solidFill>
                            <a:schemeClr val="dk1"/>
                          </a:solidFill>
                          <a:latin typeface="Corbel"/>
                          <a:ea typeface="Corbel"/>
                          <a:cs typeface="Corbel"/>
                          <a:sym typeface="Corbel"/>
                        </a:rPr>
                        <a:t>Large Dimensions</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372975">
                <a:tc>
                  <a:txBody>
                    <a:bodyPr/>
                    <a:lstStyle/>
                    <a:p>
                      <a:pPr indent="0" lvl="0" marL="0" marR="0" rtl="0" algn="l">
                        <a:spcBef>
                          <a:spcPts val="0"/>
                        </a:spcBef>
                        <a:spcAft>
                          <a:spcPts val="0"/>
                        </a:spcAft>
                        <a:buNone/>
                      </a:pPr>
                      <a:r>
                        <a:rPr lang="en-US"/>
                        <a:t>2</a:t>
                      </a:r>
                      <a:endParaRPr sz="1400"/>
                    </a:p>
                  </a:txBody>
                  <a:tcPr marT="45725" marB="45725" marR="91450" marL="91450"/>
                </a:tc>
                <a:tc>
                  <a:txBody>
                    <a:bodyPr/>
                    <a:lstStyle/>
                    <a:p>
                      <a:pPr indent="0" lvl="0" marL="0" marR="0" rtl="0" algn="l">
                        <a:spcBef>
                          <a:spcPts val="0"/>
                        </a:spcBef>
                        <a:spcAft>
                          <a:spcPts val="0"/>
                        </a:spcAft>
                        <a:buNone/>
                      </a:pPr>
                      <a:r>
                        <a:rPr lang="en-US"/>
                        <a:t>Decision </a:t>
                      </a:r>
                      <a:r>
                        <a:rPr lang="en-US" sz="1400"/>
                        <a:t>Trees</a:t>
                      </a:r>
                      <a:endParaRPr/>
                    </a:p>
                  </a:txBody>
                  <a:tcPr marT="45725" marB="45725" marR="91450" marL="91450"/>
                </a:tc>
                <a:tc>
                  <a:txBody>
                    <a:bodyPr/>
                    <a:lstStyle/>
                    <a:p>
                      <a:pPr indent="0" lvl="0" marL="0" marR="0" rtl="0" algn="l">
                        <a:spcBef>
                          <a:spcPts val="0"/>
                        </a:spcBef>
                        <a:spcAft>
                          <a:spcPts val="0"/>
                        </a:spcAft>
                        <a:buNone/>
                      </a:pPr>
                      <a:r>
                        <a:rPr lang="en-US" sz="1400"/>
                        <a:t>mixed Variables, interpretable,</a:t>
                      </a:r>
                      <a:endParaRPr/>
                    </a:p>
                    <a:p>
                      <a:pPr indent="0" lvl="0" marL="0" marR="0" rtl="0" algn="l">
                        <a:spcBef>
                          <a:spcPts val="0"/>
                        </a:spcBef>
                        <a:spcAft>
                          <a:spcPts val="0"/>
                        </a:spcAft>
                        <a:buNone/>
                      </a:pPr>
                      <a:r>
                        <a:rPr lang="en-US" sz="1400"/>
                        <a:t>Missing data, no standardization</a:t>
                      </a:r>
                      <a:endParaRPr/>
                    </a:p>
                  </a:txBody>
                  <a:tcPr marT="45725" marB="45725" marR="91450" marL="91450"/>
                </a:tc>
                <a:tc>
                  <a:txBody>
                    <a:bodyPr/>
                    <a:lstStyle/>
                    <a:p>
                      <a:pPr indent="0" lvl="0" marL="0" marR="0" rtl="0" algn="l">
                        <a:spcBef>
                          <a:spcPts val="0"/>
                        </a:spcBef>
                        <a:spcAft>
                          <a:spcPts val="0"/>
                        </a:spcAft>
                        <a:buNone/>
                      </a:pPr>
                      <a:r>
                        <a:rPr lang="en-US" sz="1400"/>
                        <a:t>Gini index, Misclassification err, Entropy</a:t>
                      </a:r>
                      <a:endParaRPr/>
                    </a:p>
                  </a:txBody>
                  <a:tcPr marT="45725" marB="45725" marR="91450" marL="91450"/>
                </a:tc>
                <a:tc>
                  <a:txBody>
                    <a:bodyPr/>
                    <a:lstStyle/>
                    <a:p>
                      <a:pPr indent="0" lvl="0" marL="0" marR="0" rtl="0" algn="l">
                        <a:spcBef>
                          <a:spcPts val="0"/>
                        </a:spcBef>
                        <a:spcAft>
                          <a:spcPts val="0"/>
                        </a:spcAft>
                        <a:buNone/>
                      </a:pPr>
                      <a:r>
                        <a:rPr lang="en-US" sz="1400">
                          <a:solidFill>
                            <a:schemeClr val="dk1"/>
                          </a:solidFill>
                          <a:latin typeface="Corbel"/>
                          <a:ea typeface="Corbel"/>
                          <a:cs typeface="Corbel"/>
                          <a:sym typeface="Corbel"/>
                        </a:rPr>
                        <a:t>Instability</a:t>
                      </a:r>
                      <a:endParaRPr/>
                    </a:p>
                    <a:p>
                      <a:pPr indent="0" lvl="0" marL="0" marR="0" rtl="0" algn="l">
                        <a:spcBef>
                          <a:spcPts val="0"/>
                        </a:spcBef>
                        <a:spcAft>
                          <a:spcPts val="0"/>
                        </a:spcAft>
                        <a:buNone/>
                      </a:pPr>
                      <a:r>
                        <a:rPr lang="en-US" sz="1400">
                          <a:solidFill>
                            <a:schemeClr val="dk1"/>
                          </a:solidFill>
                          <a:latin typeface="Corbel"/>
                          <a:ea typeface="Corbel"/>
                          <a:cs typeface="Corbel"/>
                          <a:sym typeface="Corbel"/>
                        </a:rPr>
                        <a:t>Additive structures</a:t>
                      </a:r>
                      <a:endParaRPr/>
                    </a:p>
                  </a:txBody>
                  <a:tcPr marT="45725" marB="45725" marR="91450" marL="91450"/>
                </a:tc>
                <a:tc>
                  <a:txBody>
                    <a:bodyPr/>
                    <a:lstStyle/>
                    <a:p>
                      <a:pPr indent="0" lvl="0" marL="0" marR="0" rtl="0" algn="l">
                        <a:spcBef>
                          <a:spcPts val="0"/>
                        </a:spcBef>
                        <a:spcAft>
                          <a:spcPts val="0"/>
                        </a:spcAft>
                        <a:buNone/>
                      </a:pPr>
                      <a:r>
                        <a:rPr lang="en-US" sz="1400"/>
                        <a:t>RF / Boosting</a:t>
                      </a:r>
                      <a:endParaRPr/>
                    </a:p>
                    <a:p>
                      <a:pPr indent="0" lvl="0" marL="0" marR="0" rtl="0" algn="l">
                        <a:spcBef>
                          <a:spcPts val="0"/>
                        </a:spcBef>
                        <a:spcAft>
                          <a:spcPts val="0"/>
                        </a:spcAft>
                        <a:buNone/>
                      </a:pPr>
                      <a:r>
                        <a:rPr lang="en-US" sz="1400"/>
                        <a:t>SVM</a:t>
                      </a:r>
                      <a:endParaRPr/>
                    </a:p>
                  </a:txBody>
                  <a:tcPr marT="45725" marB="45725" marR="91450" marL="91450"/>
                </a:tc>
              </a:tr>
              <a:tr h="282750">
                <a:tc>
                  <a:txBody>
                    <a:bodyPr/>
                    <a:lstStyle/>
                    <a:p>
                      <a:pPr indent="0" lvl="0" marL="0" marR="0" rtl="0" algn="l">
                        <a:spcBef>
                          <a:spcPts val="0"/>
                        </a:spcBef>
                        <a:spcAft>
                          <a:spcPts val="0"/>
                        </a:spcAft>
                        <a:buNone/>
                      </a:pPr>
                      <a:r>
                        <a:rPr lang="en-US"/>
                        <a:t>3</a:t>
                      </a:r>
                      <a:endParaRPr sz="1400"/>
                    </a:p>
                  </a:txBody>
                  <a:tcPr marT="45725" marB="45725" marR="91450" marL="91450"/>
                </a:tc>
                <a:tc>
                  <a:txBody>
                    <a:bodyPr/>
                    <a:lstStyle/>
                    <a:p>
                      <a:pPr indent="0" lvl="0" marL="0" marR="0" rtl="0" algn="l">
                        <a:spcBef>
                          <a:spcPts val="0"/>
                        </a:spcBef>
                        <a:spcAft>
                          <a:spcPts val="0"/>
                        </a:spcAft>
                        <a:buNone/>
                      </a:pPr>
                      <a:r>
                        <a:rPr lang="en-US" sz="1400"/>
                        <a:t>Pruning</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Cross validate on c</a:t>
                      </a:r>
                      <a:r>
                        <a:rPr baseline="-25000" lang="en-US" sz="1400"/>
                        <a:t>p</a:t>
                      </a:r>
                      <a:r>
                        <a:rPr lang="en-US" sz="1400"/>
                        <a:t> = (1/Tree_size)</a:t>
                      </a:r>
                      <a:endParaRPr/>
                    </a:p>
                  </a:txBody>
                  <a:tcPr marT="45725" marB="45725" marR="91450" marL="91450"/>
                </a:tc>
                <a:tc>
                  <a:txBody>
                    <a:bodyPr/>
                    <a:lstStyle/>
                    <a:p>
                      <a:pPr indent="0" lvl="0" marL="0" marR="0" rtl="0" algn="l">
                        <a:spcBef>
                          <a:spcPts val="0"/>
                        </a:spcBef>
                        <a:spcAft>
                          <a:spcPts val="0"/>
                        </a:spcAft>
                        <a:buNone/>
                      </a:pPr>
                      <a:r>
                        <a:t/>
                      </a:r>
                      <a:endParaRPr sz="1400">
                        <a:solidFill>
                          <a:schemeClr val="dk1"/>
                        </a:solidFill>
                        <a:latin typeface="Corbel"/>
                        <a:ea typeface="Corbel"/>
                        <a:cs typeface="Corbel"/>
                        <a:sym typeface="Corbel"/>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a:t>4</a:t>
                      </a:r>
                      <a:endParaRPr sz="1400"/>
                    </a:p>
                  </a:txBody>
                  <a:tcPr marT="45725" marB="45725" marR="91450" marL="91450"/>
                </a:tc>
                <a:tc>
                  <a:txBody>
                    <a:bodyPr/>
                    <a:lstStyle/>
                    <a:p>
                      <a:pPr indent="0" lvl="0" marL="0" marR="0" rtl="0" algn="l">
                        <a:spcBef>
                          <a:spcPts val="0"/>
                        </a:spcBef>
                        <a:spcAft>
                          <a:spcPts val="0"/>
                        </a:spcAft>
                        <a:buNone/>
                      </a:pPr>
                      <a:r>
                        <a:rPr lang="en-US" sz="1400"/>
                        <a:t>Bagging</a:t>
                      </a:r>
                      <a:endParaRPr/>
                    </a:p>
                  </a:txBody>
                  <a:tcPr marT="45725" marB="45725" marR="91450" marL="91450"/>
                </a:tc>
                <a:tc>
                  <a:txBody>
                    <a:bodyPr/>
                    <a:lstStyle/>
                    <a:p>
                      <a:pPr indent="0" lvl="0" marL="0" marR="0" rtl="0" algn="l">
                        <a:spcBef>
                          <a:spcPts val="0"/>
                        </a:spcBef>
                        <a:spcAft>
                          <a:spcPts val="0"/>
                        </a:spcAft>
                        <a:buNone/>
                      </a:pPr>
                      <a:r>
                        <a:rPr lang="en-US" sz="1400"/>
                        <a:t>Improved variance, Bias no change</a:t>
                      </a:r>
                      <a:endParaRPr/>
                    </a:p>
                  </a:txBody>
                  <a:tcPr marT="45725" marB="45725" marR="91450" marL="91450"/>
                </a:tc>
                <a:tc>
                  <a:txBody>
                    <a:bodyPr/>
                    <a:lstStyle/>
                    <a:p>
                      <a:pPr indent="0" lvl="0" marL="0" marR="0" rtl="0" algn="l">
                        <a:spcBef>
                          <a:spcPts val="0"/>
                        </a:spcBef>
                        <a:spcAft>
                          <a:spcPts val="0"/>
                        </a:spcAft>
                        <a:buNone/>
                      </a:pPr>
                      <a:r>
                        <a:rPr lang="en-US" sz="1400"/>
                        <a:t>Bootstrap samples, Out Of Bag err</a:t>
                      </a:r>
                      <a:endParaRPr/>
                    </a:p>
                  </a:txBody>
                  <a:tcPr marT="45725" marB="45725" marR="91450" marL="91450"/>
                </a:tc>
                <a:tc>
                  <a:txBody>
                    <a:bodyPr/>
                    <a:lstStyle/>
                    <a:p>
                      <a:pPr indent="0" lvl="0" marL="0" marR="0" rtl="0" algn="l">
                        <a:spcBef>
                          <a:spcPts val="0"/>
                        </a:spcBef>
                        <a:spcAft>
                          <a:spcPts val="0"/>
                        </a:spcAft>
                        <a:buNone/>
                      </a:pPr>
                      <a:r>
                        <a:rPr lang="en-US" sz="1400"/>
                        <a:t>non interpretable, correlated variables</a:t>
                      </a:r>
                      <a:endParaRPr/>
                    </a:p>
                  </a:txBody>
                  <a:tcPr marT="45725" marB="45725" marR="91450" marL="91450"/>
                </a:tc>
                <a:tc>
                  <a:txBody>
                    <a:bodyPr/>
                    <a:lstStyle/>
                    <a:p>
                      <a:pPr indent="0" lvl="0" marL="0" marR="0" rtl="0" algn="l">
                        <a:spcBef>
                          <a:spcPts val="0"/>
                        </a:spcBef>
                        <a:spcAft>
                          <a:spcPts val="0"/>
                        </a:spcAft>
                        <a:buNone/>
                      </a:pPr>
                      <a:r>
                        <a:rPr lang="en-US" sz="1400"/>
                        <a:t>Variable importance</a:t>
                      </a:r>
                      <a:endParaRPr/>
                    </a:p>
                  </a:txBody>
                  <a:tcPr marT="45725" marB="45725" marR="91450" marL="91450"/>
                </a:tc>
              </a:tr>
              <a:tr h="282750">
                <a:tc>
                  <a:txBody>
                    <a:bodyPr/>
                    <a:lstStyle/>
                    <a:p>
                      <a:pPr indent="0" lvl="0" marL="0" marR="0" rtl="0" algn="l">
                        <a:spcBef>
                          <a:spcPts val="0"/>
                        </a:spcBef>
                        <a:spcAft>
                          <a:spcPts val="0"/>
                        </a:spcAft>
                        <a:buNone/>
                      </a:pPr>
                      <a:r>
                        <a:rPr lang="en-US"/>
                        <a:t>5</a:t>
                      </a:r>
                      <a:endParaRPr sz="1400"/>
                    </a:p>
                  </a:txBody>
                  <a:tcPr marT="45725" marB="45725" marR="91450" marL="91450"/>
                </a:tc>
                <a:tc>
                  <a:txBody>
                    <a:bodyPr/>
                    <a:lstStyle/>
                    <a:p>
                      <a:pPr indent="0" lvl="0" marL="0" marR="0" rtl="0" algn="l">
                        <a:spcBef>
                          <a:spcPts val="0"/>
                        </a:spcBef>
                        <a:spcAft>
                          <a:spcPts val="0"/>
                        </a:spcAft>
                        <a:buNone/>
                      </a:pPr>
                      <a:r>
                        <a:rPr lang="en-US" sz="1400"/>
                        <a:t>Random Forest</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Improved variance than CART</a:t>
                      </a:r>
                      <a:endParaRPr/>
                    </a:p>
                    <a:p>
                      <a:pPr indent="0" lvl="0" marL="0" marR="0" rtl="0" algn="l">
                        <a:lnSpc>
                          <a:spcPct val="100000"/>
                        </a:lnSpc>
                        <a:spcBef>
                          <a:spcPts val="0"/>
                        </a:spcBef>
                        <a:spcAft>
                          <a:spcPts val="0"/>
                        </a:spcAft>
                        <a:buClr>
                          <a:schemeClr val="dk1"/>
                        </a:buClr>
                        <a:buSzPts val="1400"/>
                        <a:buFont typeface="Corbel"/>
                        <a:buNone/>
                      </a:pPr>
                      <a:r>
                        <a:rPr lang="en-US" sz="1400"/>
                        <a:t>Reduced correlation / overfitting than bagging</a:t>
                      </a:r>
                      <a:endParaRPr/>
                    </a:p>
                  </a:txBody>
                  <a:tcPr marT="45725" marB="45725" marR="91450" marL="91450"/>
                </a:tc>
                <a:tc>
                  <a:txBody>
                    <a:bodyPr/>
                    <a:lstStyle/>
                    <a:p>
                      <a:pPr indent="0" lvl="0" marL="0" marR="0" rtl="0" algn="l">
                        <a:spcBef>
                          <a:spcPts val="0"/>
                        </a:spcBef>
                        <a:spcAft>
                          <a:spcPts val="0"/>
                        </a:spcAft>
                        <a:buNone/>
                      </a:pPr>
                      <a:r>
                        <a:rPr lang="en-US" sz="1400"/>
                        <a:t>No of variables &gt; tuning param</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a:t>6</a:t>
                      </a:r>
                      <a:endParaRPr sz="1400"/>
                    </a:p>
                  </a:txBody>
                  <a:tcPr marT="45725" marB="45725" marR="91450" marL="91450"/>
                </a:tc>
                <a:tc>
                  <a:txBody>
                    <a:bodyPr/>
                    <a:lstStyle/>
                    <a:p>
                      <a:pPr indent="0" lvl="0" marL="0" marR="0" rtl="0" algn="l">
                        <a:spcBef>
                          <a:spcPts val="0"/>
                        </a:spcBef>
                        <a:spcAft>
                          <a:spcPts val="0"/>
                        </a:spcAft>
                        <a:buNone/>
                      </a:pPr>
                      <a:r>
                        <a:rPr lang="en-US" sz="1400"/>
                        <a:t>Boosting</a:t>
                      </a:r>
                      <a:endParaRPr/>
                    </a:p>
                  </a:txBody>
                  <a:tcPr marT="45725" marB="45725" marR="91450" marL="91450"/>
                </a:tc>
                <a:tc>
                  <a:txBody>
                    <a:bodyPr/>
                    <a:lstStyle/>
                    <a:p>
                      <a:pPr indent="0" lvl="0" marL="0" marR="0" rtl="0" algn="l">
                        <a:spcBef>
                          <a:spcPts val="0"/>
                        </a:spcBef>
                        <a:spcAft>
                          <a:spcPts val="0"/>
                        </a:spcAft>
                        <a:buNone/>
                      </a:pPr>
                      <a:r>
                        <a:rPr lang="en-US" sz="1400">
                          <a:solidFill>
                            <a:srgbClr val="0070C0"/>
                          </a:solidFill>
                        </a:rPr>
                        <a:t>Reduced Bias</a:t>
                      </a:r>
                      <a:endParaRPr/>
                    </a:p>
                    <a:p>
                      <a:pPr indent="0" lvl="0" marL="0" marR="0" rtl="0" algn="l">
                        <a:spcBef>
                          <a:spcPts val="0"/>
                        </a:spcBef>
                        <a:spcAft>
                          <a:spcPts val="0"/>
                        </a:spcAft>
                        <a:buNone/>
                      </a:pPr>
                      <a:r>
                        <a:rPr lang="en-US" sz="1400"/>
                        <a:t>Easy computing</a:t>
                      </a:r>
                      <a:endParaRPr/>
                    </a:p>
                  </a:txBody>
                  <a:tcPr marT="45725" marB="45725" marR="91450" marL="91450"/>
                </a:tc>
                <a:tc>
                  <a:txBody>
                    <a:bodyPr/>
                    <a:lstStyle/>
                    <a:p>
                      <a:pPr indent="0" lvl="0" marL="0" marR="0" rtl="0" algn="l">
                        <a:spcBef>
                          <a:spcPts val="0"/>
                        </a:spcBef>
                        <a:spcAft>
                          <a:spcPts val="0"/>
                        </a:spcAft>
                        <a:buNone/>
                      </a:pPr>
                      <a:r>
                        <a:rPr lang="en-US" sz="1400"/>
                        <a:t>Weighting based on classification</a:t>
                      </a:r>
                      <a:endParaRPr/>
                    </a:p>
                    <a:p>
                      <a:pPr indent="0" lvl="0" marL="0" marR="0" rtl="0" algn="l">
                        <a:spcBef>
                          <a:spcPts val="0"/>
                        </a:spcBef>
                        <a:spcAft>
                          <a:spcPts val="0"/>
                        </a:spcAft>
                        <a:buNone/>
                      </a:pPr>
                      <a:r>
                        <a:rPr lang="en-US" sz="1400"/>
                        <a:t>Minimize Exponential loss</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a:t>7</a:t>
                      </a:r>
                      <a:endParaRPr sz="1400"/>
                    </a:p>
                  </a:txBody>
                  <a:tcPr marT="45725" marB="45725" marR="91450" marL="91450"/>
                </a:tc>
                <a:tc>
                  <a:txBody>
                    <a:bodyPr/>
                    <a:lstStyle/>
                    <a:p>
                      <a:pPr indent="0" lvl="0" marL="0" marR="0" rtl="0" algn="l">
                        <a:spcBef>
                          <a:spcPts val="0"/>
                        </a:spcBef>
                        <a:spcAft>
                          <a:spcPts val="0"/>
                        </a:spcAft>
                        <a:buNone/>
                      </a:pPr>
                      <a:r>
                        <a:rPr lang="en-US" sz="1400"/>
                        <a:t>SVM</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Quadratic programming</a:t>
                      </a:r>
                      <a:endParaRPr/>
                    </a:p>
                    <a:p>
                      <a:pPr indent="0" lvl="0" marL="0" marR="0" rtl="0" algn="l">
                        <a:spcBef>
                          <a:spcPts val="0"/>
                        </a:spcBef>
                        <a:spcAft>
                          <a:spcPts val="0"/>
                        </a:spcAft>
                        <a:buNone/>
                      </a:pPr>
                      <a:r>
                        <a:rPr lang="en-US" sz="1400"/>
                        <a:t>Lagrange multipliers</a:t>
                      </a:r>
                      <a:endParaRPr/>
                    </a:p>
                  </a:txBody>
                  <a:tcPr marT="45725" marB="45725" marR="91450" marL="91450"/>
                </a:tc>
                <a:tc>
                  <a:txBody>
                    <a:bodyPr/>
                    <a:lstStyle/>
                    <a:p>
                      <a:pPr indent="0" lvl="0" marL="0" marR="0" rtl="0" algn="l">
                        <a:spcBef>
                          <a:spcPts val="0"/>
                        </a:spcBef>
                        <a:spcAft>
                          <a:spcPts val="0"/>
                        </a:spcAft>
                        <a:buNone/>
                      </a:pPr>
                      <a:r>
                        <a:rPr lang="en-US" sz="1400"/>
                        <a:t>Overlapping classes</a:t>
                      </a:r>
                      <a:endParaRPr/>
                    </a:p>
                    <a:p>
                      <a:pPr indent="0" lvl="0" marL="0" marR="0" rtl="0" algn="l">
                        <a:spcBef>
                          <a:spcPts val="0"/>
                        </a:spcBef>
                        <a:spcAft>
                          <a:spcPts val="0"/>
                        </a:spcAft>
                        <a:buNone/>
                      </a:pPr>
                      <a:r>
                        <a:rPr b="1" lang="en-US" sz="1400">
                          <a:solidFill>
                            <a:schemeClr val="dk1"/>
                          </a:solidFill>
                          <a:latin typeface="Corbel"/>
                          <a:ea typeface="Corbel"/>
                          <a:cs typeface="Corbel"/>
                          <a:sym typeface="Corbel"/>
                        </a:rPr>
                        <a:t>Normalization</a:t>
                      </a:r>
                      <a:endParaRPr sz="1400"/>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Tuning param SVM</a:t>
                      </a:r>
                      <a:endParaRPr/>
                    </a:p>
                  </a:txBody>
                  <a:tcPr marT="45725" marB="45725" marR="91450" marL="91450"/>
                </a:tc>
              </a:tr>
              <a:tr h="282750">
                <a:tc>
                  <a:txBody>
                    <a:bodyPr/>
                    <a:lstStyle/>
                    <a:p>
                      <a:pPr indent="0" lvl="0" marL="0" marR="0" rtl="0" algn="l">
                        <a:spcBef>
                          <a:spcPts val="0"/>
                        </a:spcBef>
                        <a:spcAft>
                          <a:spcPts val="0"/>
                        </a:spcAft>
                        <a:buNone/>
                      </a:pPr>
                      <a:r>
                        <a:rPr lang="en-US"/>
                        <a:t>8</a:t>
                      </a:r>
                      <a:endParaRPr sz="1400"/>
                    </a:p>
                  </a:txBody>
                  <a:tcPr marT="45725" marB="45725" marR="91450" marL="91450"/>
                </a:tc>
                <a:tc>
                  <a:txBody>
                    <a:bodyPr/>
                    <a:lstStyle/>
                    <a:p>
                      <a:pPr indent="0" lvl="0" marL="0" marR="0" rtl="0" algn="l">
                        <a:spcBef>
                          <a:spcPts val="0"/>
                        </a:spcBef>
                        <a:spcAft>
                          <a:spcPts val="0"/>
                        </a:spcAft>
                        <a:buNone/>
                      </a:pPr>
                      <a:r>
                        <a:rPr lang="en-US" sz="1400"/>
                        <a:t>Tuning param</a:t>
                      </a:r>
                      <a:endParaRPr/>
                    </a:p>
                  </a:txBody>
                  <a:tcPr marT="45725" marB="45725" marR="91450" marL="91450"/>
                </a:tc>
                <a:tc>
                  <a:txBody>
                    <a:bodyPr/>
                    <a:lstStyle/>
                    <a:p>
                      <a:pPr indent="0" lvl="0" marL="0" marR="0" rtl="0" algn="l">
                        <a:spcBef>
                          <a:spcPts val="0"/>
                        </a:spcBef>
                        <a:spcAft>
                          <a:spcPts val="0"/>
                        </a:spcAft>
                        <a:buNone/>
                      </a:pPr>
                      <a:r>
                        <a:rPr lang="en-US" sz="1400"/>
                        <a:t>Fit more data</a:t>
                      </a:r>
                      <a:endParaRPr/>
                    </a:p>
                  </a:txBody>
                  <a:tcPr marT="45725" marB="45725" marR="91450" marL="91450"/>
                </a:tc>
                <a:tc>
                  <a:txBody>
                    <a:bodyPr/>
                    <a:lstStyle/>
                    <a:p>
                      <a:pPr indent="0" lvl="0" marL="0" marR="0" rtl="0" algn="l">
                        <a:spcBef>
                          <a:spcPts val="0"/>
                        </a:spcBef>
                        <a:spcAft>
                          <a:spcPts val="0"/>
                        </a:spcAft>
                        <a:buNone/>
                      </a:pPr>
                      <a:r>
                        <a:rPr lang="en-US" sz="1400"/>
                        <a:t>Decrease margin</a:t>
                      </a:r>
                      <a:endParaRPr/>
                    </a:p>
                  </a:txBody>
                  <a:tcPr marT="45725" marB="45725" marR="91450" marL="91450"/>
                </a:tc>
                <a:tc>
                  <a:txBody>
                    <a:bodyPr/>
                    <a:lstStyle/>
                    <a:p>
                      <a:pPr indent="0" lvl="0" marL="0" marR="0" rtl="0" algn="l">
                        <a:spcBef>
                          <a:spcPts val="0"/>
                        </a:spcBef>
                        <a:spcAft>
                          <a:spcPts val="0"/>
                        </a:spcAft>
                        <a:buNone/>
                      </a:pPr>
                      <a:r>
                        <a:rPr lang="en-US" sz="1400"/>
                        <a:t>Linear fitting</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Kernel SVM</a:t>
                      </a:r>
                      <a:endParaRPr/>
                    </a:p>
                  </a:txBody>
                  <a:tcPr marT="45725" marB="45725" marR="91450" marL="91450"/>
                </a:tc>
              </a:tr>
              <a:tr h="282750">
                <a:tc>
                  <a:txBody>
                    <a:bodyPr/>
                    <a:lstStyle/>
                    <a:p>
                      <a:pPr indent="0" lvl="0" marL="0" marR="0" rtl="0" algn="l">
                        <a:spcBef>
                          <a:spcPts val="0"/>
                        </a:spcBef>
                        <a:spcAft>
                          <a:spcPts val="0"/>
                        </a:spcAft>
                        <a:buNone/>
                      </a:pPr>
                      <a:r>
                        <a:rPr lang="en-US"/>
                        <a:t>9</a:t>
                      </a:r>
                      <a:endParaRPr sz="1400"/>
                    </a:p>
                  </a:txBody>
                  <a:tcPr marT="45725" marB="45725" marR="91450" marL="91450"/>
                </a:tc>
                <a:tc>
                  <a:txBody>
                    <a:bodyPr/>
                    <a:lstStyle/>
                    <a:p>
                      <a:pPr indent="0" lvl="0" marL="0" marR="0" rtl="0" algn="l">
                        <a:spcBef>
                          <a:spcPts val="0"/>
                        </a:spcBef>
                        <a:spcAft>
                          <a:spcPts val="0"/>
                        </a:spcAft>
                        <a:buNone/>
                      </a:pPr>
                      <a:r>
                        <a:rPr lang="en-US" sz="1400"/>
                        <a:t>Kernel SVM</a:t>
                      </a:r>
                      <a:endParaRPr/>
                    </a:p>
                  </a:txBody>
                  <a:tcPr marT="45725" marB="45725" marR="91450" marL="91450"/>
                </a:tc>
                <a:tc>
                  <a:txBody>
                    <a:bodyPr/>
                    <a:lstStyle/>
                    <a:p>
                      <a:pPr indent="0" lvl="0" marL="0" marR="0" rtl="0" algn="l">
                        <a:spcBef>
                          <a:spcPts val="0"/>
                        </a:spcBef>
                        <a:spcAft>
                          <a:spcPts val="0"/>
                        </a:spcAft>
                        <a:buNone/>
                      </a:pPr>
                      <a:r>
                        <a:rPr lang="en-US" sz="1400"/>
                        <a:t>Non-linear fitting</a:t>
                      </a:r>
                      <a:endParaRPr/>
                    </a:p>
                  </a:txBody>
                  <a:tcPr marT="45725" marB="45725" marR="91450" marL="91450"/>
                </a:tc>
                <a:tc>
                  <a:txBody>
                    <a:bodyPr/>
                    <a:lstStyle/>
                    <a:p>
                      <a:pPr indent="0" lvl="0" marL="0" marR="0" rtl="0" algn="l">
                        <a:spcBef>
                          <a:spcPts val="0"/>
                        </a:spcBef>
                        <a:spcAft>
                          <a:spcPts val="0"/>
                        </a:spcAft>
                        <a:buNone/>
                      </a:pPr>
                      <a:r>
                        <a:rPr lang="en-US" sz="1400">
                          <a:solidFill>
                            <a:schemeClr val="dk1"/>
                          </a:solidFill>
                          <a:latin typeface="Corbel"/>
                          <a:ea typeface="Corbel"/>
                          <a:cs typeface="Corbel"/>
                          <a:sym typeface="Corbel"/>
                        </a:rPr>
                        <a:t>Hinge loss, Binomial Deviance</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a:t>10</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solidFill>
                          <a:srgbClr val="FF0000"/>
                        </a:solidFill>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a:t>11</a:t>
                      </a:r>
                      <a:endParaRPr sz="1400"/>
                    </a:p>
                  </a:txBody>
                  <a:tcPr marT="45725" marB="45725" marR="91450" marL="91450"/>
                </a:tc>
                <a:tc>
                  <a:txBody>
                    <a:bodyPr/>
                    <a:lstStyle/>
                    <a:p>
                      <a:pPr indent="0" lvl="0" marL="0" marR="0" rtl="0" algn="l">
                        <a:spcBef>
                          <a:spcPts val="0"/>
                        </a:spcBef>
                        <a:spcAft>
                          <a:spcPts val="0"/>
                        </a:spcAft>
                        <a:buNone/>
                      </a:pPr>
                      <a:r>
                        <a:rPr lang="en-US" sz="1400"/>
                        <a:t>Neural Nets</a:t>
                      </a:r>
                      <a:endParaRPr/>
                    </a:p>
                  </a:txBody>
                  <a:tcPr marT="45725" marB="45725" marR="91450" marL="91450"/>
                </a:tc>
                <a:tc>
                  <a:txBody>
                    <a:bodyPr/>
                    <a:lstStyle/>
                    <a:p>
                      <a:pPr indent="0" lvl="0" marL="0" marR="0" rtl="0" algn="l">
                        <a:spcBef>
                          <a:spcPts val="0"/>
                        </a:spcBef>
                        <a:spcAft>
                          <a:spcPts val="0"/>
                        </a:spcAft>
                        <a:buNone/>
                      </a:pPr>
                      <a:r>
                        <a:rPr lang="en-US" sz="1400"/>
                        <a:t>Flexible,</a:t>
                      </a:r>
                      <a:endParaRPr/>
                    </a:p>
                    <a:p>
                      <a:pPr indent="0" lvl="0" marL="0" marR="0" rtl="0" algn="l">
                        <a:spcBef>
                          <a:spcPts val="0"/>
                        </a:spcBef>
                        <a:spcAft>
                          <a:spcPts val="0"/>
                        </a:spcAft>
                        <a:buNone/>
                      </a:pPr>
                      <a:r>
                        <a:rPr lang="en-US" sz="1400"/>
                        <a:t>Logistic / Linear regression</a:t>
                      </a:r>
                      <a:endParaRPr/>
                    </a:p>
                  </a:txBody>
                  <a:tcPr marT="45725" marB="45725" marR="91450" marL="91450"/>
                </a:tc>
                <a:tc>
                  <a:txBody>
                    <a:bodyPr/>
                    <a:lstStyle/>
                    <a:p>
                      <a:pPr indent="0" lvl="0" marL="0" marR="0" rtl="0" algn="l">
                        <a:spcBef>
                          <a:spcPts val="0"/>
                        </a:spcBef>
                        <a:spcAft>
                          <a:spcPts val="0"/>
                        </a:spcAft>
                        <a:buNone/>
                      </a:pPr>
                      <a:r>
                        <a:rPr lang="en-US" sz="1400">
                          <a:solidFill>
                            <a:schemeClr val="dk1"/>
                          </a:solidFill>
                          <a:latin typeface="Corbel"/>
                          <a:ea typeface="Corbel"/>
                          <a:cs typeface="Corbel"/>
                          <a:sym typeface="Corbel"/>
                        </a:rPr>
                        <a:t>Back propagation</a:t>
                      </a:r>
                      <a:endParaRPr/>
                    </a:p>
                  </a:txBody>
                  <a:tcPr marT="45725" marB="45725" marR="91450" marL="91450"/>
                </a:tc>
                <a:tc>
                  <a:txBody>
                    <a:bodyPr/>
                    <a:lstStyle/>
                    <a:p>
                      <a:pPr indent="0" lvl="0" marL="0" marR="0" rtl="0" algn="l">
                        <a:spcBef>
                          <a:spcPts val="0"/>
                        </a:spcBef>
                        <a:spcAft>
                          <a:spcPts val="0"/>
                        </a:spcAft>
                        <a:buNone/>
                      </a:pPr>
                      <a:r>
                        <a:rPr lang="en-US" sz="1400"/>
                        <a:t>Multiple minima</a:t>
                      </a:r>
                      <a:endParaRPr/>
                    </a:p>
                    <a:p>
                      <a:pPr indent="0" lvl="0" marL="0" marR="0" rtl="0" algn="l">
                        <a:spcBef>
                          <a:spcPts val="0"/>
                        </a:spcBef>
                        <a:spcAft>
                          <a:spcPts val="0"/>
                        </a:spcAft>
                        <a:buNone/>
                      </a:pPr>
                      <a:r>
                        <a:rPr lang="en-US" sz="1400"/>
                        <a:t>Overfitting</a:t>
                      </a:r>
                      <a:endParaRPr/>
                    </a:p>
                    <a:p>
                      <a:pPr indent="0" lvl="0" marL="0" marR="0" rtl="0" algn="l">
                        <a:spcBef>
                          <a:spcPts val="0"/>
                        </a:spcBef>
                        <a:spcAft>
                          <a:spcPts val="0"/>
                        </a:spcAft>
                        <a:buNone/>
                      </a:pPr>
                      <a:r>
                        <a:rPr b="1" lang="en-US" sz="1400">
                          <a:solidFill>
                            <a:schemeClr val="dk1"/>
                          </a:solidFill>
                          <a:latin typeface="Corbel"/>
                          <a:ea typeface="Corbel"/>
                          <a:cs typeface="Corbel"/>
                          <a:sym typeface="Corbel"/>
                        </a:rPr>
                        <a:t>Normalization</a:t>
                      </a:r>
                      <a:endParaRPr sz="1400"/>
                    </a:p>
                  </a:txBody>
                  <a:tcPr marT="45725" marB="45725" marR="91450" marL="91450"/>
                </a:tc>
                <a:tc>
                  <a:txBody>
                    <a:bodyPr/>
                    <a:lstStyle/>
                    <a:p>
                      <a:pPr indent="0" lvl="0" marL="0" marR="0" rtl="0" algn="l">
                        <a:spcBef>
                          <a:spcPts val="0"/>
                        </a:spcBef>
                        <a:spcAft>
                          <a:spcPts val="0"/>
                        </a:spcAft>
                        <a:buNone/>
                      </a:pPr>
                      <a:r>
                        <a:rPr lang="en-US" sz="1400"/>
                        <a:t>Weight decay</a:t>
                      </a:r>
                      <a:endParaRPr/>
                    </a:p>
                    <a:p>
                      <a:pPr indent="0" lvl="0" marL="0" marR="0" rtl="0" algn="l">
                        <a:spcBef>
                          <a:spcPts val="0"/>
                        </a:spcBef>
                        <a:spcAft>
                          <a:spcPts val="0"/>
                        </a:spcAft>
                        <a:buNone/>
                      </a:pPr>
                      <a:r>
                        <a:rPr lang="en-US" sz="1400"/>
                        <a:t>Early stopping</a:t>
                      </a:r>
                      <a:endParaRPr/>
                    </a:p>
                    <a:p>
                      <a:pPr indent="0" lvl="0" marL="0" marR="0" rtl="0" algn="l">
                        <a:spcBef>
                          <a:spcPts val="0"/>
                        </a:spcBef>
                        <a:spcAft>
                          <a:spcPts val="0"/>
                        </a:spcAft>
                        <a:buNone/>
                      </a:pPr>
                      <a:r>
                        <a:rPr lang="en-US" sz="1400"/>
                        <a:t>Scaling inputs</a:t>
                      </a:r>
                      <a:endParaRPr/>
                    </a:p>
                  </a:txBody>
                  <a:tcPr marT="45725" marB="45725" marR="91450" marL="91450"/>
                </a:tc>
              </a:tr>
              <a:tr h="282750">
                <a:tc>
                  <a:txBody>
                    <a:bodyPr/>
                    <a:lstStyle/>
                    <a:p>
                      <a:pPr indent="0" lvl="0" marL="0" marR="0" rtl="0" algn="l">
                        <a:spcBef>
                          <a:spcPts val="0"/>
                        </a:spcBef>
                        <a:spcAft>
                          <a:spcPts val="0"/>
                        </a:spcAft>
                        <a:buNone/>
                      </a:pPr>
                      <a:r>
                        <a:rPr lang="en-US"/>
                        <a:t>12</a:t>
                      </a:r>
                      <a:endParaRPr sz="1400"/>
                    </a:p>
                  </a:txBody>
                  <a:tcPr marT="45725" marB="45725" marR="91450" marL="91450"/>
                </a:tc>
                <a:tc>
                  <a:txBody>
                    <a:bodyPr/>
                    <a:lstStyle/>
                    <a:p>
                      <a:pPr indent="0" lvl="0" marL="0" marR="0" rtl="0" algn="l">
                        <a:spcBef>
                          <a:spcPts val="0"/>
                        </a:spcBef>
                        <a:spcAft>
                          <a:spcPts val="0"/>
                        </a:spcAft>
                        <a:buNone/>
                      </a:pPr>
                      <a:r>
                        <a:rPr lang="en-US" sz="1400"/>
                        <a:t>Convolutions</a:t>
                      </a:r>
                      <a:endParaRPr/>
                    </a:p>
                  </a:txBody>
                  <a:tcPr marT="45725" marB="45725" marR="91450" marL="91450"/>
                </a:tc>
                <a:tc>
                  <a:txBody>
                    <a:bodyPr/>
                    <a:lstStyle/>
                    <a:p>
                      <a:pPr indent="0" lvl="0" marL="0" marR="0" rtl="0" algn="l">
                        <a:spcBef>
                          <a:spcPts val="0"/>
                        </a:spcBef>
                        <a:spcAft>
                          <a:spcPts val="0"/>
                        </a:spcAft>
                        <a:buNone/>
                      </a:pPr>
                      <a:r>
                        <a:rPr lang="en-US" sz="1400"/>
                        <a:t>Fewer weights = filter_size X filters</a:t>
                      </a:r>
                      <a:endParaRPr/>
                    </a:p>
                  </a:txBody>
                  <a:tcPr marT="45725" marB="45725" marR="91450" marL="91450"/>
                </a:tc>
                <a:tc>
                  <a:txBody>
                    <a:bodyPr/>
                    <a:lstStyle/>
                    <a:p>
                      <a:pPr indent="0" lvl="0" marL="0" marR="0" rtl="0" algn="l">
                        <a:spcBef>
                          <a:spcPts val="0"/>
                        </a:spcBef>
                        <a:spcAft>
                          <a:spcPts val="0"/>
                        </a:spcAft>
                        <a:buNone/>
                      </a:pPr>
                      <a:r>
                        <a:t/>
                      </a:r>
                      <a:endParaRPr sz="1400">
                        <a:solidFill>
                          <a:schemeClr val="dk1"/>
                        </a:solidFill>
                        <a:latin typeface="Corbel"/>
                        <a:ea typeface="Corbel"/>
                        <a:cs typeface="Corbel"/>
                        <a:sym typeface="Corbel"/>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a:t>13</a:t>
                      </a:r>
                      <a:endParaRPr sz="1400"/>
                    </a:p>
                  </a:txBody>
                  <a:tcPr marT="45725" marB="45725" marR="91450" marL="91450"/>
                </a:tc>
                <a:tc>
                  <a:txBody>
                    <a:bodyPr/>
                    <a:lstStyle/>
                    <a:p>
                      <a:pPr indent="0" lvl="0" marL="0" marR="0" rtl="0" algn="l">
                        <a:spcBef>
                          <a:spcPts val="0"/>
                        </a:spcBef>
                        <a:spcAft>
                          <a:spcPts val="0"/>
                        </a:spcAft>
                        <a:buNone/>
                      </a:pPr>
                      <a:r>
                        <a:rPr lang="en-US" sz="1400"/>
                        <a:t>Pooling</a:t>
                      </a:r>
                      <a:endParaRPr/>
                    </a:p>
                  </a:txBody>
                  <a:tcPr marT="45725" marB="45725" marR="91450" marL="91450"/>
                </a:tc>
                <a:tc>
                  <a:txBody>
                    <a:bodyPr/>
                    <a:lstStyle/>
                    <a:p>
                      <a:pPr indent="0" lvl="0" marL="0" marR="0" rtl="0" algn="l">
                        <a:spcBef>
                          <a:spcPts val="0"/>
                        </a:spcBef>
                        <a:spcAft>
                          <a:spcPts val="0"/>
                        </a:spcAft>
                        <a:buNone/>
                      </a:pPr>
                      <a:r>
                        <a:rPr lang="en-US" sz="1400"/>
                        <a:t>shrink the layers leading to fewer weights, no weighing</a:t>
                      </a:r>
                      <a:endParaRPr/>
                    </a:p>
                  </a:txBody>
                  <a:tcPr marT="45725" marB="45725" marR="91450" marL="91450"/>
                </a:tc>
                <a:tc>
                  <a:txBody>
                    <a:bodyPr/>
                    <a:lstStyle/>
                    <a:p>
                      <a:pPr indent="0" lvl="0" marL="0" marR="0" rtl="0" algn="l">
                        <a:spcBef>
                          <a:spcPts val="0"/>
                        </a:spcBef>
                        <a:spcAft>
                          <a:spcPts val="0"/>
                        </a:spcAft>
                        <a:buNone/>
                      </a:pPr>
                      <a:r>
                        <a:t/>
                      </a:r>
                      <a:endParaRPr sz="1400">
                        <a:solidFill>
                          <a:schemeClr val="dk1"/>
                        </a:solidFill>
                        <a:latin typeface="Corbel"/>
                        <a:ea typeface="Corbel"/>
                        <a:cs typeface="Corbel"/>
                        <a:sym typeface="Corbel"/>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graphicFrame>
        <p:nvGraphicFramePr>
          <p:cNvPr id="228" name="Google Shape;228;p33"/>
          <p:cNvGraphicFramePr/>
          <p:nvPr/>
        </p:nvGraphicFramePr>
        <p:xfrm>
          <a:off x="72569" y="99180"/>
          <a:ext cx="3000000" cy="3000000"/>
        </p:xfrm>
        <a:graphic>
          <a:graphicData uri="http://schemas.openxmlformats.org/drawingml/2006/table">
            <a:tbl>
              <a:tblPr bandRow="1" firstRow="1">
                <a:noFill/>
                <a:tableStyleId>{E833F9BD-D5AC-48C1-97C8-8E26473E7D3A}</a:tableStyleId>
              </a:tblPr>
              <a:tblGrid>
                <a:gridCol w="1266375"/>
                <a:gridCol w="2784025"/>
                <a:gridCol w="2645000"/>
                <a:gridCol w="3054850"/>
                <a:gridCol w="2244000"/>
              </a:tblGrid>
              <a:tr h="282750">
                <a:tc>
                  <a:txBody>
                    <a:bodyPr/>
                    <a:lstStyle/>
                    <a:p>
                      <a:pPr indent="0" lvl="0" marL="0" marR="0" rtl="0" algn="l">
                        <a:spcBef>
                          <a:spcPts val="0"/>
                        </a:spcBef>
                        <a:spcAft>
                          <a:spcPts val="0"/>
                        </a:spcAft>
                        <a:buNone/>
                      </a:pPr>
                      <a:r>
                        <a:rPr lang="en-US" sz="1400"/>
                        <a:t>Method</a:t>
                      </a:r>
                      <a:endParaRPr/>
                    </a:p>
                  </a:txBody>
                  <a:tcPr marT="45725" marB="45725" marR="91450" marL="91450"/>
                </a:tc>
                <a:tc>
                  <a:txBody>
                    <a:bodyPr/>
                    <a:lstStyle/>
                    <a:p>
                      <a:pPr indent="0" lvl="0" marL="0" marR="0" rtl="0" algn="l">
                        <a:spcBef>
                          <a:spcPts val="0"/>
                        </a:spcBef>
                        <a:spcAft>
                          <a:spcPts val="0"/>
                        </a:spcAft>
                        <a:buNone/>
                      </a:pPr>
                      <a:r>
                        <a:rPr lang="en-US" sz="1400"/>
                        <a:t>Advantage</a:t>
                      </a:r>
                      <a:endParaRPr/>
                    </a:p>
                  </a:txBody>
                  <a:tcPr marT="45725" marB="45725" marR="91450" marL="91450"/>
                </a:tc>
                <a:tc>
                  <a:txBody>
                    <a:bodyPr/>
                    <a:lstStyle/>
                    <a:p>
                      <a:pPr indent="0" lvl="0" marL="0" marR="0" rtl="0" algn="l">
                        <a:spcBef>
                          <a:spcPts val="0"/>
                        </a:spcBef>
                        <a:spcAft>
                          <a:spcPts val="0"/>
                        </a:spcAft>
                        <a:buNone/>
                      </a:pPr>
                      <a:r>
                        <a:rPr lang="en-US" sz="1400"/>
                        <a:t>Technique</a:t>
                      </a:r>
                      <a:endParaRPr/>
                    </a:p>
                  </a:txBody>
                  <a:tcPr marT="45725" marB="45725" marR="91450" marL="91450"/>
                </a:tc>
                <a:tc>
                  <a:txBody>
                    <a:bodyPr/>
                    <a:lstStyle/>
                    <a:p>
                      <a:pPr indent="0" lvl="0" marL="0" marR="0" rtl="0" algn="l">
                        <a:spcBef>
                          <a:spcPts val="0"/>
                        </a:spcBef>
                        <a:spcAft>
                          <a:spcPts val="0"/>
                        </a:spcAft>
                        <a:buNone/>
                      </a:pPr>
                      <a:r>
                        <a:rPr lang="en-US" sz="1400"/>
                        <a:t>Disadvantage</a:t>
                      </a:r>
                      <a:endParaRPr/>
                    </a:p>
                  </a:txBody>
                  <a:tcPr marT="45725" marB="45725" marR="91450" marL="91450"/>
                </a:tc>
                <a:tc>
                  <a:txBody>
                    <a:bodyPr/>
                    <a:lstStyle/>
                    <a:p>
                      <a:pPr indent="0" lvl="0" marL="0" marR="0" rtl="0" algn="l">
                        <a:spcBef>
                          <a:spcPts val="0"/>
                        </a:spcBef>
                        <a:spcAft>
                          <a:spcPts val="0"/>
                        </a:spcAft>
                        <a:buNone/>
                      </a:pPr>
                      <a:r>
                        <a:rPr lang="en-US" sz="1400"/>
                        <a:t>Solution</a:t>
                      </a:r>
                      <a:endParaRPr/>
                    </a:p>
                  </a:txBody>
                  <a:tcPr marT="45725" marB="45725" marR="91450" marL="91450"/>
                </a:tc>
              </a:tr>
              <a:tr h="282750">
                <a:tc>
                  <a:txBody>
                    <a:bodyPr/>
                    <a:lstStyle/>
                    <a:p>
                      <a:pPr indent="0" lvl="0" marL="0" marR="0" rtl="0" algn="l">
                        <a:spcBef>
                          <a:spcPts val="0"/>
                        </a:spcBef>
                        <a:spcAft>
                          <a:spcPts val="0"/>
                        </a:spcAft>
                        <a:buNone/>
                      </a:pPr>
                      <a:r>
                        <a:rPr lang="en-US" sz="1400"/>
                        <a:t>PCA</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Linear combination of variables</a:t>
                      </a:r>
                      <a:endParaRPr/>
                    </a:p>
                  </a:txBody>
                  <a:tcPr marT="45725" marB="45725" marR="91450" marL="91450"/>
                </a:tc>
                <a:tc>
                  <a:txBody>
                    <a:bodyPr/>
                    <a:lstStyle/>
                    <a:p>
                      <a:pPr indent="0" lvl="0" marL="0" marR="0" rtl="0" algn="l">
                        <a:spcBef>
                          <a:spcPts val="0"/>
                        </a:spcBef>
                        <a:spcAft>
                          <a:spcPts val="0"/>
                        </a:spcAft>
                        <a:buNone/>
                      </a:pPr>
                      <a:r>
                        <a:rPr lang="en-US" sz="1400"/>
                        <a:t>Orthogonal eigen vectors</a:t>
                      </a:r>
                      <a:endParaRPr/>
                    </a:p>
                  </a:txBody>
                  <a:tcPr marT="45725" marB="45725" marR="91450" marL="91450"/>
                </a:tc>
                <a:tc>
                  <a:txBody>
                    <a:bodyPr/>
                    <a:lstStyle/>
                    <a:p>
                      <a:pPr indent="0" lvl="0" marL="0" marR="0" rtl="0" algn="l">
                        <a:spcBef>
                          <a:spcPts val="0"/>
                        </a:spcBef>
                        <a:spcAft>
                          <a:spcPts val="0"/>
                        </a:spcAft>
                        <a:buNone/>
                      </a:pPr>
                      <a:r>
                        <a:rPr lang="en-US" sz="1400"/>
                        <a:t>Linear, Outliers</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Covar PCA</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Standardize all vars</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Corr PCA</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Kernel PCA</a:t>
                      </a:r>
                      <a:endParaRPr/>
                    </a:p>
                  </a:txBody>
                  <a:tcPr marT="45725" marB="45725" marR="91450" marL="91450"/>
                </a:tc>
                <a:tc>
                  <a:txBody>
                    <a:bodyPr/>
                    <a:lstStyle/>
                    <a:p>
                      <a:pPr indent="0" lvl="0" marL="0" marR="0" rtl="0" algn="l">
                        <a:spcBef>
                          <a:spcPts val="0"/>
                        </a:spcBef>
                        <a:spcAft>
                          <a:spcPts val="0"/>
                        </a:spcAft>
                        <a:buNone/>
                      </a:pPr>
                      <a:r>
                        <a:rPr lang="en-US" sz="1400"/>
                        <a:t>Non-linear</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MDS</a:t>
                      </a:r>
                      <a:endParaRPr/>
                    </a:p>
                  </a:txBody>
                  <a:tcPr marT="45725" marB="45725" marR="91450" marL="91450"/>
                </a:tc>
                <a:tc>
                  <a:txBody>
                    <a:bodyPr/>
                    <a:lstStyle/>
                    <a:p>
                      <a:pPr indent="0" lvl="0" marL="0" marR="0" rtl="0" algn="l">
                        <a:spcBef>
                          <a:spcPts val="0"/>
                        </a:spcBef>
                        <a:spcAft>
                          <a:spcPts val="0"/>
                        </a:spcAft>
                        <a:buNone/>
                      </a:pPr>
                      <a:r>
                        <a:rPr lang="en-US" sz="1400"/>
                        <a:t>Rows(nxn) v/s Variables(pxp) p&gt;&gt;n</a:t>
                      </a:r>
                      <a:endParaRPr/>
                    </a:p>
                    <a:p>
                      <a:pPr indent="0" lvl="0" marL="0" marR="0" rtl="0" algn="l">
                        <a:spcBef>
                          <a:spcPts val="0"/>
                        </a:spcBef>
                        <a:spcAft>
                          <a:spcPts val="0"/>
                        </a:spcAft>
                        <a:buNone/>
                      </a:pPr>
                      <a:r>
                        <a:rPr lang="en-US" sz="1400"/>
                        <a:t>Biological system</a:t>
                      </a:r>
                      <a:endParaRPr/>
                    </a:p>
                  </a:txBody>
                  <a:tcPr marT="45725" marB="45725" marR="91450" marL="91450"/>
                </a:tc>
                <a:tc>
                  <a:txBody>
                    <a:bodyPr/>
                    <a:lstStyle/>
                    <a:p>
                      <a:pPr indent="0" lvl="0" marL="0" marR="0" rtl="0" algn="l">
                        <a:spcBef>
                          <a:spcPts val="0"/>
                        </a:spcBef>
                        <a:spcAft>
                          <a:spcPts val="0"/>
                        </a:spcAft>
                        <a:buNone/>
                      </a:pPr>
                      <a:r>
                        <a:rPr lang="en-US" sz="1400"/>
                        <a:t>Dissimilarity matrix</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Isomap</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Build adjacency graph, K-nearest neighbors. Epsilon-radius ball</a:t>
                      </a:r>
                      <a:endParaRPr/>
                    </a:p>
                  </a:txBody>
                  <a:tcPr marT="45725" marB="45725" marR="91450" marL="91450"/>
                </a:tc>
                <a:tc>
                  <a:txBody>
                    <a:bodyPr/>
                    <a:lstStyle/>
                    <a:p>
                      <a:pPr indent="0" lvl="0" marL="0" marR="0" rtl="0" algn="l">
                        <a:spcBef>
                          <a:spcPts val="0"/>
                        </a:spcBef>
                        <a:spcAft>
                          <a:spcPts val="0"/>
                        </a:spcAft>
                        <a:buNone/>
                      </a:pPr>
                      <a:r>
                        <a:rPr lang="en-US" sz="1400"/>
                        <a:t>expensive to compute</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K means clustering</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Silhouette effect</a:t>
                      </a:r>
                      <a:endParaRPr/>
                    </a:p>
                  </a:txBody>
                  <a:tcPr marT="45725" marB="45725" marR="91450" marL="91450"/>
                </a:tc>
                <a:tc>
                  <a:txBody>
                    <a:bodyPr/>
                    <a:lstStyle/>
                    <a:p>
                      <a:pPr indent="0" lvl="0" marL="0" marR="0" rtl="0" algn="l">
                        <a:spcBef>
                          <a:spcPts val="0"/>
                        </a:spcBef>
                        <a:spcAft>
                          <a:spcPts val="0"/>
                        </a:spcAft>
                        <a:buNone/>
                      </a:pPr>
                      <a:r>
                        <a:rPr lang="en-US" sz="1400"/>
                        <a:t>Depends on each instance, choice of k</a:t>
                      </a:r>
                      <a:endParaRPr/>
                    </a:p>
                    <a:p>
                      <a:pPr indent="0" lvl="0" marL="0" marR="0" rtl="0" algn="l">
                        <a:spcBef>
                          <a:spcPts val="0"/>
                        </a:spcBef>
                        <a:spcAft>
                          <a:spcPts val="0"/>
                        </a:spcAft>
                        <a:buNone/>
                      </a:pPr>
                      <a:r>
                        <a:rPr lang="en-US" sz="1400"/>
                        <a:t>Different size, density</a:t>
                      </a:r>
                      <a:endParaRPr/>
                    </a:p>
                    <a:p>
                      <a:pPr indent="0" lvl="0" marL="0" marR="0" rtl="0" algn="l">
                        <a:spcBef>
                          <a:spcPts val="0"/>
                        </a:spcBef>
                        <a:spcAft>
                          <a:spcPts val="0"/>
                        </a:spcAft>
                        <a:buNone/>
                      </a:pPr>
                      <a:r>
                        <a:rPr lang="en-US" sz="1400"/>
                        <a:t>must be  circular shape</a:t>
                      </a:r>
                      <a:endParaRPr/>
                    </a:p>
                  </a:txBody>
                  <a:tcPr marT="45725" marB="45725" marR="91450" marL="91450"/>
                </a:tc>
                <a:tc>
                  <a:txBody>
                    <a:bodyPr/>
                    <a:lstStyle/>
                    <a:p>
                      <a:pPr indent="0" lvl="0" marL="0" marR="0" rtl="0" algn="l">
                        <a:spcBef>
                          <a:spcPts val="0"/>
                        </a:spcBef>
                        <a:spcAft>
                          <a:spcPts val="0"/>
                        </a:spcAft>
                        <a:buNone/>
                      </a:pPr>
                      <a:r>
                        <a:t/>
                      </a:r>
                      <a:endParaRPr sz="1400"/>
                    </a:p>
                    <a:p>
                      <a:pPr indent="0" lvl="0" marL="0" marR="0" rtl="0" algn="l">
                        <a:spcBef>
                          <a:spcPts val="0"/>
                        </a:spcBef>
                        <a:spcAft>
                          <a:spcPts val="0"/>
                        </a:spcAft>
                        <a:buNone/>
                      </a:pPr>
                      <a:r>
                        <a:rPr lang="en-US" sz="1400"/>
                        <a:t>Use Model based clustering</a:t>
                      </a:r>
                      <a:endParaRPr/>
                    </a:p>
                  </a:txBody>
                  <a:tcPr marT="45725" marB="45725" marR="91450" marL="91450"/>
                </a:tc>
              </a:tr>
              <a:tr h="282750">
                <a:tc>
                  <a:txBody>
                    <a:bodyPr/>
                    <a:lstStyle/>
                    <a:p>
                      <a:pPr indent="0" lvl="0" marL="0" marR="0" rtl="0" algn="l">
                        <a:spcBef>
                          <a:spcPts val="0"/>
                        </a:spcBef>
                        <a:spcAft>
                          <a:spcPts val="0"/>
                        </a:spcAft>
                        <a:buNone/>
                      </a:pPr>
                      <a:r>
                        <a:rPr lang="en-US" sz="1400"/>
                        <a:t>Model based</a:t>
                      </a:r>
                      <a:endParaRPr/>
                    </a:p>
                    <a:p>
                      <a:pPr indent="0" lvl="0" marL="0" marR="0" rtl="0" algn="l">
                        <a:spcBef>
                          <a:spcPts val="0"/>
                        </a:spcBef>
                        <a:spcAft>
                          <a:spcPts val="0"/>
                        </a:spcAft>
                        <a:buNone/>
                      </a:pPr>
                      <a:r>
                        <a:rPr lang="en-US" sz="1400"/>
                        <a:t>GMM mix</a:t>
                      </a:r>
                      <a:endParaRPr/>
                    </a:p>
                  </a:txBody>
                  <a:tcPr marT="45725" marB="45725" marR="91450" marL="91450"/>
                </a:tc>
                <a:tc>
                  <a:txBody>
                    <a:bodyPr/>
                    <a:lstStyle/>
                    <a:p>
                      <a:pPr indent="0" lvl="0" marL="0" marR="0" rtl="0" algn="l">
                        <a:spcBef>
                          <a:spcPts val="0"/>
                        </a:spcBef>
                        <a:spcAft>
                          <a:spcPts val="0"/>
                        </a:spcAft>
                        <a:buNone/>
                      </a:pPr>
                      <a:r>
                        <a:rPr lang="en-US" sz="1400"/>
                        <a:t>Different size</a:t>
                      </a:r>
                      <a:endParaRPr/>
                    </a:p>
                  </a:txBody>
                  <a:tcPr marT="45725" marB="45725" marR="91450" marL="91450"/>
                </a:tc>
                <a:tc>
                  <a:txBody>
                    <a:bodyPr/>
                    <a:lstStyle/>
                    <a:p>
                      <a:pPr indent="0" lvl="0" marL="0" marR="0" rtl="0" algn="l">
                        <a:spcBef>
                          <a:spcPts val="0"/>
                        </a:spcBef>
                        <a:spcAft>
                          <a:spcPts val="0"/>
                        </a:spcAft>
                        <a:buNone/>
                      </a:pPr>
                      <a:r>
                        <a:rPr lang="en-US" sz="1400"/>
                        <a:t>Expectation maximization</a:t>
                      </a:r>
                      <a:endParaRPr/>
                    </a:p>
                  </a:txBody>
                  <a:tcPr marT="45725" marB="45725" marR="91450" marL="91450"/>
                </a:tc>
                <a:tc>
                  <a:txBody>
                    <a:bodyPr/>
                    <a:lstStyle/>
                    <a:p>
                      <a:pPr indent="0" lvl="0" marL="0" marR="0" rtl="0" algn="l">
                        <a:spcBef>
                          <a:spcPts val="0"/>
                        </a:spcBef>
                        <a:spcAft>
                          <a:spcPts val="0"/>
                        </a:spcAft>
                        <a:buNone/>
                      </a:pPr>
                      <a:r>
                        <a:rPr lang="en-US" sz="1400"/>
                        <a:t>Density, outliers</a:t>
                      </a:r>
                      <a:endParaRPr/>
                    </a:p>
                    <a:p>
                      <a:pPr indent="0" lvl="0" marL="0" marR="0" rtl="0" algn="l">
                        <a:spcBef>
                          <a:spcPts val="0"/>
                        </a:spcBef>
                        <a:spcAft>
                          <a:spcPts val="0"/>
                        </a:spcAft>
                        <a:buNone/>
                      </a:pPr>
                      <a:r>
                        <a:rPr lang="en-US" sz="1400"/>
                        <a:t>must be  ellipsoidal shape</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Hierarchical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Non-circular shape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Dissimilarity matrix</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Single linkage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Can handle diverse shapes/sizes</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MIN</a:t>
                      </a:r>
                      <a:endParaRPr/>
                    </a:p>
                  </a:txBody>
                  <a:tcPr marT="45725" marB="45725" marR="91450" marL="91450"/>
                </a:tc>
                <a:tc>
                  <a:txBody>
                    <a:bodyPr/>
                    <a:lstStyle/>
                    <a:p>
                      <a:pPr indent="0" lvl="0" marL="0" marR="0" rtl="0" algn="l">
                        <a:spcBef>
                          <a:spcPts val="0"/>
                        </a:spcBef>
                        <a:spcAft>
                          <a:spcPts val="0"/>
                        </a:spcAft>
                        <a:buNone/>
                      </a:pPr>
                      <a:r>
                        <a:rPr lang="en-US" sz="1400"/>
                        <a:t>Sensitive to noise</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Complete link</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Robust to noise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MAX</a:t>
                      </a:r>
                      <a:endParaRPr/>
                    </a:p>
                  </a:txBody>
                  <a:tcPr marT="45725" marB="45725" marR="91450" marL="91450"/>
                </a:tc>
                <a:tc>
                  <a:txBody>
                    <a:bodyPr/>
                    <a:lstStyle/>
                    <a:p>
                      <a:pPr indent="0" lvl="0" marL="0" marR="0" rtl="0" algn="l">
                        <a:spcBef>
                          <a:spcPts val="0"/>
                        </a:spcBef>
                        <a:spcAft>
                          <a:spcPts val="0"/>
                        </a:spcAft>
                        <a:buNone/>
                      </a:pPr>
                      <a:r>
                        <a:rPr lang="en-US" sz="1400"/>
                        <a:t>breaking large clusters;</a:t>
                      </a:r>
                      <a:endParaRPr/>
                    </a:p>
                    <a:p>
                      <a:pPr indent="0" lvl="0" marL="0" marR="0" rtl="0" algn="l">
                        <a:spcBef>
                          <a:spcPts val="0"/>
                        </a:spcBef>
                        <a:spcAft>
                          <a:spcPts val="0"/>
                        </a:spcAft>
                        <a:buNone/>
                      </a:pPr>
                      <a:r>
                        <a:rPr lang="en-US" sz="1400"/>
                        <a:t>preference for spherical clusters</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Group avg</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Less susceptible to noise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AVG</a:t>
                      </a:r>
                      <a:endParaRPr/>
                    </a:p>
                  </a:txBody>
                  <a:tcPr marT="45725" marB="45725" marR="91450" marL="91450"/>
                </a:tc>
                <a:tc>
                  <a:txBody>
                    <a:bodyPr/>
                    <a:lstStyle/>
                    <a:p>
                      <a:pPr indent="0" lvl="0" marL="0" marR="0" rtl="0" algn="l">
                        <a:spcBef>
                          <a:spcPts val="0"/>
                        </a:spcBef>
                        <a:spcAft>
                          <a:spcPts val="0"/>
                        </a:spcAft>
                        <a:buNone/>
                      </a:pPr>
                      <a:r>
                        <a:rPr lang="en-US" sz="1400"/>
                        <a:t>preference for spherical clusters</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DBSCAN</a:t>
                      </a:r>
                      <a:endParaRPr/>
                    </a:p>
                  </a:txBody>
                  <a:tcPr marT="45725" marB="45725" marR="91450" marL="91450"/>
                </a:tc>
                <a:tc>
                  <a:txBody>
                    <a:bodyPr/>
                    <a:lstStyle/>
                    <a:p>
                      <a:pPr indent="0" lvl="0" marL="0" marR="0" rtl="0" algn="l">
                        <a:spcBef>
                          <a:spcPts val="0"/>
                        </a:spcBef>
                        <a:spcAft>
                          <a:spcPts val="0"/>
                        </a:spcAft>
                        <a:buNone/>
                      </a:pPr>
                      <a:r>
                        <a:rPr lang="en-US" sz="1400"/>
                        <a:t>Non-circular shape</a:t>
                      </a:r>
                      <a:endParaRPr/>
                    </a:p>
                    <a:p>
                      <a:pPr indent="0" lvl="0" marL="0" marR="0" rtl="0" algn="l">
                        <a:spcBef>
                          <a:spcPts val="0"/>
                        </a:spcBef>
                        <a:spcAft>
                          <a:spcPts val="0"/>
                        </a:spcAft>
                        <a:buNone/>
                      </a:pPr>
                      <a:r>
                        <a:rPr lang="en-US" sz="1400"/>
                        <a:t>Eliminate noise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t/>
                      </a:r>
                      <a:endParaRPr sz="1400"/>
                    </a:p>
                  </a:txBody>
                  <a:tcPr marT="45725" marB="45725" marR="91450" marL="91450"/>
                </a:tc>
                <a:tc>
                  <a:txBody>
                    <a:bodyPr/>
                    <a:lstStyle/>
                    <a:p>
                      <a:pPr indent="0" lvl="0" marL="0" marR="0" rtl="0" algn="l">
                        <a:spcBef>
                          <a:spcPts val="0"/>
                        </a:spcBef>
                        <a:spcAft>
                          <a:spcPts val="0"/>
                        </a:spcAft>
                        <a:buNone/>
                      </a:pPr>
                      <a:r>
                        <a:rPr lang="en-US" sz="1400"/>
                        <a:t>Density</a:t>
                      </a:r>
                      <a:endParaRPr/>
                    </a:p>
                    <a:p>
                      <a:pPr indent="0" lvl="0" marL="0" marR="0" rtl="0" algn="l">
                        <a:spcBef>
                          <a:spcPts val="0"/>
                        </a:spcBef>
                        <a:spcAft>
                          <a:spcPts val="0"/>
                        </a:spcAft>
                        <a:buNone/>
                      </a:pPr>
                      <a:r>
                        <a:rPr lang="en-US" sz="1400"/>
                        <a:t>High dimensional data</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r h="282750">
                <a:tc>
                  <a:txBody>
                    <a:bodyPr/>
                    <a:lstStyle/>
                    <a:p>
                      <a:pPr indent="0" lvl="0" marL="0" marR="0" rtl="0" algn="l">
                        <a:spcBef>
                          <a:spcPts val="0"/>
                        </a:spcBef>
                        <a:spcAft>
                          <a:spcPts val="0"/>
                        </a:spcAft>
                        <a:buNone/>
                      </a:pPr>
                      <a:r>
                        <a:rPr lang="en-US" sz="1400"/>
                        <a:t>Spectral</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rPr lang="en-US" sz="1400"/>
                        <a:t>Non-circular shape</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orbel"/>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